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81" r:id="rId4"/>
    <p:sldId id="293" r:id="rId5"/>
    <p:sldId id="283" r:id="rId6"/>
    <p:sldId id="259" r:id="rId7"/>
    <p:sldId id="282" r:id="rId8"/>
    <p:sldId id="285" r:id="rId9"/>
    <p:sldId id="290" r:id="rId10"/>
    <p:sldId id="286" r:id="rId11"/>
    <p:sldId id="288" r:id="rId12"/>
    <p:sldId id="289" r:id="rId13"/>
    <p:sldId id="291" r:id="rId14"/>
    <p:sldId id="292" r:id="rId15"/>
    <p:sldId id="266" r:id="rId16"/>
    <p:sldId id="269" r:id="rId17"/>
    <p:sldId id="270" r:id="rId18"/>
    <p:sldId id="271" r:id="rId19"/>
    <p:sldId id="272" r:id="rId20"/>
    <p:sldId id="273" r:id="rId21"/>
    <p:sldId id="274" r:id="rId22"/>
    <p:sldId id="275" r:id="rId23"/>
    <p:sldId id="276" r:id="rId24"/>
    <p:sldId id="295"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838" autoAdjust="0"/>
    <p:restoredTop sz="94660"/>
  </p:normalViewPr>
  <p:slideViewPr>
    <p:cSldViewPr snapToGrid="0">
      <p:cViewPr varScale="1">
        <p:scale>
          <a:sx n="92" d="100"/>
          <a:sy n="92" d="100"/>
        </p:scale>
        <p:origin x="504"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E3BCED61-A400-488E-9EBF-9A5E48731E29}" type="datetimeFigureOut">
              <a:rPr lang="en-US" smtClean="0"/>
              <a:t>9/11/2021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5855A6-C46A-48E8-8C2A-1A9FFD1C5ECC}" type="slidenum">
              <a:rPr lang="en-US" smtClean="0"/>
              <a:t>‹#›</a:t>
            </a:fld>
            <a:endParaRPr lang="en-US"/>
          </a:p>
        </p:txBody>
      </p:sp>
    </p:spTree>
    <p:extLst>
      <p:ext uri="{BB962C8B-B14F-4D97-AF65-F5344CB8AC3E}">
        <p14:creationId xmlns:p14="http://schemas.microsoft.com/office/powerpoint/2010/main" val="32758037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3BCED61-A400-488E-9EBF-9A5E48731E29}" type="datetimeFigureOut">
              <a:rPr lang="en-US" smtClean="0"/>
              <a:t>9/11/2021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5855A6-C46A-48E8-8C2A-1A9FFD1C5ECC}" type="slidenum">
              <a:rPr lang="en-US" smtClean="0"/>
              <a:t>‹#›</a:t>
            </a:fld>
            <a:endParaRPr lang="en-US"/>
          </a:p>
        </p:txBody>
      </p:sp>
    </p:spTree>
    <p:extLst>
      <p:ext uri="{BB962C8B-B14F-4D97-AF65-F5344CB8AC3E}">
        <p14:creationId xmlns:p14="http://schemas.microsoft.com/office/powerpoint/2010/main" val="6104789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3BCED61-A400-488E-9EBF-9A5E48731E29}" type="datetimeFigureOut">
              <a:rPr lang="en-US" smtClean="0"/>
              <a:t>9/11/2021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5855A6-C46A-48E8-8C2A-1A9FFD1C5ECC}" type="slidenum">
              <a:rPr lang="en-US" smtClean="0"/>
              <a:t>‹#›</a:t>
            </a:fld>
            <a:endParaRPr lang="en-US"/>
          </a:p>
        </p:txBody>
      </p:sp>
    </p:spTree>
    <p:extLst>
      <p:ext uri="{BB962C8B-B14F-4D97-AF65-F5344CB8AC3E}">
        <p14:creationId xmlns:p14="http://schemas.microsoft.com/office/powerpoint/2010/main" val="37643389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3BCED61-A400-488E-9EBF-9A5E48731E29}" type="datetimeFigureOut">
              <a:rPr lang="en-US" smtClean="0"/>
              <a:t>9/11/2021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15855A6-C46A-48E8-8C2A-1A9FFD1C5ECC}" type="slidenum">
              <a:rPr lang="en-US" smtClean="0"/>
              <a:t>‹#›</a:t>
            </a:fld>
            <a:endParaRPr lang="en-US"/>
          </a:p>
        </p:txBody>
      </p:sp>
    </p:spTree>
    <p:extLst>
      <p:ext uri="{BB962C8B-B14F-4D97-AF65-F5344CB8AC3E}">
        <p14:creationId xmlns:p14="http://schemas.microsoft.com/office/powerpoint/2010/main" val="24892852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3BCED61-A400-488E-9EBF-9A5E48731E29}" type="datetimeFigureOut">
              <a:rPr lang="en-US" smtClean="0"/>
              <a:t>9/11/2021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15855A6-C46A-48E8-8C2A-1A9FFD1C5ECC}" type="slidenum">
              <a:rPr lang="en-US" smtClean="0"/>
              <a:t>‹#›</a:t>
            </a:fld>
            <a:endParaRPr lang="en-US"/>
          </a:p>
        </p:txBody>
      </p:sp>
    </p:spTree>
    <p:extLst>
      <p:ext uri="{BB962C8B-B14F-4D97-AF65-F5344CB8AC3E}">
        <p14:creationId xmlns:p14="http://schemas.microsoft.com/office/powerpoint/2010/main" val="12803738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3BCED61-A400-488E-9EBF-9A5E48731E29}" type="datetimeFigureOut">
              <a:rPr lang="en-US" smtClean="0"/>
              <a:t>9/11/2021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15855A6-C46A-48E8-8C2A-1A9FFD1C5ECC}" type="slidenum">
              <a:rPr lang="en-US" smtClean="0"/>
              <a:t>‹#›</a:t>
            </a:fld>
            <a:endParaRPr lang="en-US"/>
          </a:p>
        </p:txBody>
      </p:sp>
    </p:spTree>
    <p:extLst>
      <p:ext uri="{BB962C8B-B14F-4D97-AF65-F5344CB8AC3E}">
        <p14:creationId xmlns:p14="http://schemas.microsoft.com/office/powerpoint/2010/main" val="22051083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3BCED61-A400-488E-9EBF-9A5E48731E29}" type="datetimeFigureOut">
              <a:rPr lang="en-US" smtClean="0"/>
              <a:t>9/11/2021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15855A6-C46A-48E8-8C2A-1A9FFD1C5ECC}" type="slidenum">
              <a:rPr lang="en-US" smtClean="0"/>
              <a:t>‹#›</a:t>
            </a:fld>
            <a:endParaRPr lang="en-US"/>
          </a:p>
        </p:txBody>
      </p:sp>
    </p:spTree>
    <p:extLst>
      <p:ext uri="{BB962C8B-B14F-4D97-AF65-F5344CB8AC3E}">
        <p14:creationId xmlns:p14="http://schemas.microsoft.com/office/powerpoint/2010/main" val="10143700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3BCED61-A400-488E-9EBF-9A5E48731E29}" type="datetimeFigureOut">
              <a:rPr lang="en-US" smtClean="0"/>
              <a:t>9/11/2021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15855A6-C46A-48E8-8C2A-1A9FFD1C5ECC}" type="slidenum">
              <a:rPr lang="en-US" smtClean="0"/>
              <a:t>‹#›</a:t>
            </a:fld>
            <a:endParaRPr lang="en-US"/>
          </a:p>
        </p:txBody>
      </p:sp>
    </p:spTree>
    <p:extLst>
      <p:ext uri="{BB962C8B-B14F-4D97-AF65-F5344CB8AC3E}">
        <p14:creationId xmlns:p14="http://schemas.microsoft.com/office/powerpoint/2010/main" val="30195587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3BCED61-A400-488E-9EBF-9A5E48731E29}" type="datetimeFigureOut">
              <a:rPr lang="en-US" smtClean="0"/>
              <a:t>9/11/2021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15855A6-C46A-48E8-8C2A-1A9FFD1C5ECC}" type="slidenum">
              <a:rPr lang="en-US" smtClean="0"/>
              <a:t>‹#›</a:t>
            </a:fld>
            <a:endParaRPr lang="en-US"/>
          </a:p>
        </p:txBody>
      </p:sp>
    </p:spTree>
    <p:extLst>
      <p:ext uri="{BB962C8B-B14F-4D97-AF65-F5344CB8AC3E}">
        <p14:creationId xmlns:p14="http://schemas.microsoft.com/office/powerpoint/2010/main" val="34999281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3BCED61-A400-488E-9EBF-9A5E48731E29}" type="datetimeFigureOut">
              <a:rPr lang="en-US" smtClean="0"/>
              <a:t>9/11/2021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5855A6-C46A-48E8-8C2A-1A9FFD1C5ECC}" type="slidenum">
              <a:rPr lang="en-US" smtClean="0"/>
              <a:t>‹#›</a:t>
            </a:fld>
            <a:endParaRPr lang="en-US"/>
          </a:p>
        </p:txBody>
      </p:sp>
    </p:spTree>
    <p:extLst>
      <p:ext uri="{BB962C8B-B14F-4D97-AF65-F5344CB8AC3E}">
        <p14:creationId xmlns:p14="http://schemas.microsoft.com/office/powerpoint/2010/main" val="14253546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3BCED61-A400-488E-9EBF-9A5E48731E29}" type="datetimeFigureOut">
              <a:rPr lang="en-US" smtClean="0"/>
              <a:t>9/11/2021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5855A6-C46A-48E8-8C2A-1A9FFD1C5ECC}" type="slidenum">
              <a:rPr lang="en-US" smtClean="0"/>
              <a:t>‹#›</a:t>
            </a:fld>
            <a:endParaRPr lang="en-US"/>
          </a:p>
        </p:txBody>
      </p:sp>
    </p:spTree>
    <p:extLst>
      <p:ext uri="{BB962C8B-B14F-4D97-AF65-F5344CB8AC3E}">
        <p14:creationId xmlns:p14="http://schemas.microsoft.com/office/powerpoint/2010/main" val="22691930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BCED61-A400-488E-9EBF-9A5E48731E29}" type="datetimeFigureOut">
              <a:rPr lang="en-US" smtClean="0"/>
              <a:t>9/11/2021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15855A6-C46A-48E8-8C2A-1A9FFD1C5ECC}" type="slidenum">
              <a:rPr lang="en-US" smtClean="0"/>
              <a:t>‹#›</a:t>
            </a:fld>
            <a:endParaRPr lang="en-US"/>
          </a:p>
        </p:txBody>
      </p:sp>
    </p:spTree>
    <p:extLst>
      <p:ext uri="{BB962C8B-B14F-4D97-AF65-F5344CB8AC3E}">
        <p14:creationId xmlns:p14="http://schemas.microsoft.com/office/powerpoint/2010/main" val="13245602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2.pn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652590" y="0"/>
            <a:ext cx="5539409" cy="6858000"/>
          </a:xfrm>
        </p:spPr>
        <p:txBody>
          <a:bodyPr>
            <a:normAutofit/>
          </a:bodyPr>
          <a:lstStyle/>
          <a:p>
            <a:pPr algn="l"/>
            <a:endParaRPr lang="en-US" sz="1400" dirty="0">
              <a:solidFill>
                <a:srgbClr val="0070C0"/>
              </a:solidFill>
              <a:latin typeface="Times New Roman" panose="02020603050405020304" pitchFamily="18" charset="0"/>
              <a:cs typeface="Times New Roman" panose="02020603050405020304" pitchFamily="18" charset="0"/>
            </a:endParaRPr>
          </a:p>
          <a:p>
            <a:endParaRPr lang="en-US" sz="2600" b="1" dirty="0">
              <a:solidFill>
                <a:srgbClr val="0070C0"/>
              </a:solidFill>
              <a:latin typeface="Times New Roman" panose="02020603050405020304" pitchFamily="18" charset="0"/>
              <a:cs typeface="Times New Roman" panose="02020603050405020304" pitchFamily="18" charset="0"/>
            </a:endParaRPr>
          </a:p>
          <a:p>
            <a:endParaRPr lang="en-US" dirty="0">
              <a:solidFill>
                <a:srgbClr val="0070C0"/>
              </a:solidFill>
              <a:latin typeface="Times New Roman" panose="02020603050405020304" pitchFamily="18" charset="0"/>
              <a:cs typeface="Times New Roman" panose="02020603050405020304" pitchFamily="18" charset="0"/>
            </a:endParaRPr>
          </a:p>
          <a:p>
            <a:endParaRPr lang="en-US" dirty="0">
              <a:solidFill>
                <a:srgbClr val="0070C0"/>
              </a:solidFill>
              <a:latin typeface="Times New Roman" panose="02020603050405020304" pitchFamily="18" charset="0"/>
              <a:cs typeface="Times New Roman" panose="02020603050405020304" pitchFamily="18" charset="0"/>
            </a:endParaRPr>
          </a:p>
          <a:p>
            <a:endParaRPr lang="en-US" dirty="0">
              <a:solidFill>
                <a:srgbClr val="0070C0"/>
              </a:solidFill>
              <a:latin typeface="Times New Roman" panose="02020603050405020304" pitchFamily="18" charset="0"/>
              <a:cs typeface="Times New Roman" panose="02020603050405020304" pitchFamily="18" charset="0"/>
            </a:endParaRPr>
          </a:p>
          <a:p>
            <a:endParaRPr lang="en-US" dirty="0">
              <a:solidFill>
                <a:srgbClr val="0070C0"/>
              </a:solidFill>
              <a:latin typeface="Times New Roman" panose="02020603050405020304" pitchFamily="18" charset="0"/>
              <a:cs typeface="Times New Roman" panose="02020603050405020304" pitchFamily="18" charset="0"/>
            </a:endParaRPr>
          </a:p>
          <a:p>
            <a:r>
              <a:rPr lang="en-US" sz="3200" b="1" dirty="0">
                <a:solidFill>
                  <a:srgbClr val="0070C0"/>
                </a:solidFill>
                <a:latin typeface="Times New Roman" panose="02020603050405020304" pitchFamily="18" charset="0"/>
                <a:cs typeface="Times New Roman" panose="02020603050405020304" pitchFamily="18" charset="0"/>
              </a:rPr>
              <a:t>ORVIBO</a:t>
            </a:r>
          </a:p>
          <a:p>
            <a:r>
              <a:rPr lang="en-US" sz="2800" b="1" dirty="0">
                <a:solidFill>
                  <a:srgbClr val="0070C0"/>
                </a:solidFill>
                <a:latin typeface="Times New Roman" panose="02020603050405020304" pitchFamily="18" charset="0"/>
                <a:cs typeface="Times New Roman" panose="02020603050405020304" pitchFamily="18" charset="0"/>
              </a:rPr>
              <a:t>GIẢI PHÁP NHÀ THÔNG MINH</a:t>
            </a:r>
          </a:p>
          <a:p>
            <a:endParaRPr lang="en-US" dirty="0">
              <a:solidFill>
                <a:srgbClr val="0070C0"/>
              </a:solidFill>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stretch>
            <a:fillRect/>
          </a:stretch>
        </p:blipFill>
        <p:spPr>
          <a:xfrm>
            <a:off x="0" y="0"/>
            <a:ext cx="6493565" cy="6858000"/>
          </a:xfrm>
          <a:prstGeom prst="rect">
            <a:avLst/>
          </a:prstGeom>
        </p:spPr>
      </p:pic>
      <p:sp>
        <p:nvSpPr>
          <p:cNvPr id="5" name="Rectangle 4"/>
          <p:cNvSpPr/>
          <p:nvPr/>
        </p:nvSpPr>
        <p:spPr>
          <a:xfrm>
            <a:off x="186436" y="6040543"/>
            <a:ext cx="4579139" cy="369332"/>
          </a:xfrm>
          <a:prstGeom prst="rect">
            <a:avLst/>
          </a:prstGeom>
        </p:spPr>
        <p:txBody>
          <a:bodyPr wrap="none">
            <a:spAutoFit/>
          </a:bodyPr>
          <a:lstStyle/>
          <a:p>
            <a:r>
              <a:rPr lang="en-US" b="1" dirty="0">
                <a:solidFill>
                  <a:srgbClr val="FFFFFF"/>
                </a:solidFill>
                <a:latin typeface="Arial" panose="020B0604020202020204" pitchFamily="34" charset="0"/>
                <a:ea typeface="Arial" panose="020B0604020202020204" pitchFamily="34" charset="0"/>
              </a:rPr>
              <a:t>DSS VIỆT NAM </a:t>
            </a:r>
            <a:r>
              <a:rPr lang="en-US" b="1">
                <a:solidFill>
                  <a:srgbClr val="FFFFFF"/>
                </a:solidFill>
                <a:latin typeface="Arial" panose="020B0604020202020204" pitchFamily="34" charset="0"/>
                <a:ea typeface="Arial" panose="020B0604020202020204" pitchFamily="34" charset="0"/>
              </a:rPr>
              <a:t>- ORVIBO </a:t>
            </a:r>
            <a:r>
              <a:rPr lang="en-US" b="1" dirty="0">
                <a:solidFill>
                  <a:srgbClr val="FFFFFF"/>
                </a:solidFill>
                <a:latin typeface="Arial" panose="020B0604020202020204" pitchFamily="34" charset="0"/>
                <a:ea typeface="Arial" panose="020B0604020202020204" pitchFamily="34" charset="0"/>
              </a:rPr>
              <a:t>SMART HOME</a:t>
            </a:r>
            <a:endParaRPr lang="en-US" dirty="0"/>
          </a:p>
        </p:txBody>
      </p:sp>
      <p:pic>
        <p:nvPicPr>
          <p:cNvPr id="6" name="Picture 5">
            <a:extLst>
              <a:ext uri="{FF2B5EF4-FFF2-40B4-BE49-F238E27FC236}">
                <a16:creationId xmlns:a16="http://schemas.microsoft.com/office/drawing/2014/main" id="{91BBA0BE-5C2A-403C-8299-14D28B4201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98022" y="5838652"/>
            <a:ext cx="1576573" cy="571223"/>
          </a:xfrm>
          <a:prstGeom prst="rect">
            <a:avLst/>
          </a:prstGeom>
        </p:spPr>
      </p:pic>
    </p:spTree>
    <p:extLst>
      <p:ext uri="{BB962C8B-B14F-4D97-AF65-F5344CB8AC3E}">
        <p14:creationId xmlns:p14="http://schemas.microsoft.com/office/powerpoint/2010/main" val="40810184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764099"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691640"/>
            <a:ext cx="12191999"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971654"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Title 1"/>
          <p:cNvSpPr>
            <a:spLocks noGrp="1"/>
          </p:cNvSpPr>
          <p:nvPr>
            <p:ph idx="1"/>
          </p:nvPr>
        </p:nvSpPr>
        <p:spPr>
          <a:xfrm>
            <a:off x="1653363" y="2176272"/>
            <a:ext cx="9367204" cy="4041648"/>
          </a:xfrm>
        </p:spPr>
        <p:txBody>
          <a:bodyPr vert="horz" lIns="91440" tIns="45720" rIns="91440" bIns="45720" rtlCol="0" anchor="t">
            <a:normAutofit/>
          </a:bodyPr>
          <a:lstStyle/>
          <a:p>
            <a:r>
              <a:rPr lang="en-US" sz="2400" i="1" dirty="0">
                <a:latin typeface="Times New Roman" panose="02020603050405020304" pitchFamily="18" charset="0"/>
                <a:cs typeface="Times New Roman" panose="02020603050405020304" pitchFamily="18" charset="0"/>
              </a:rPr>
              <a:t>  ORVIBO Smart Home </a:t>
            </a:r>
            <a:r>
              <a:rPr lang="en-US" sz="2400" i="1" dirty="0" err="1">
                <a:latin typeface="Times New Roman" panose="02020603050405020304" pitchFamily="18" charset="0"/>
                <a:cs typeface="Times New Roman" panose="02020603050405020304" pitchFamily="18" charset="0"/>
              </a:rPr>
              <a:t>được</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nghiên</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cứu</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và</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phát</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triển</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bởi</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Công</a:t>
            </a:r>
            <a:r>
              <a:rPr lang="en-US" sz="2400" i="1" dirty="0">
                <a:latin typeface="Times New Roman" panose="02020603050405020304" pitchFamily="18" charset="0"/>
                <a:cs typeface="Times New Roman" panose="02020603050405020304" pitchFamily="18" charset="0"/>
              </a:rPr>
              <a:t> ty TNHH </a:t>
            </a:r>
            <a:r>
              <a:rPr lang="en-US" sz="2400" i="1" dirty="0" err="1">
                <a:latin typeface="Times New Roman" panose="02020603050405020304" pitchFamily="18" charset="0"/>
                <a:cs typeface="Times New Roman" panose="02020603050405020304" pitchFamily="18" charset="0"/>
              </a:rPr>
              <a:t>Công</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Nghệ</a:t>
            </a:r>
            <a:r>
              <a:rPr lang="en-US" sz="2400" i="1" dirty="0">
                <a:latin typeface="Times New Roman" panose="02020603050405020304" pitchFamily="18" charset="0"/>
                <a:cs typeface="Times New Roman" panose="02020603050405020304" pitchFamily="18" charset="0"/>
              </a:rPr>
              <a:t> Shenzhen, ORVIBO - </a:t>
            </a:r>
            <a:r>
              <a:rPr lang="en-US" sz="2400" i="1" dirty="0" err="1">
                <a:latin typeface="Times New Roman" panose="02020603050405020304" pitchFamily="18" charset="0"/>
                <a:cs typeface="Times New Roman" panose="02020603050405020304" pitchFamily="18" charset="0"/>
              </a:rPr>
              <a:t>một</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trong</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những</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nhà</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sản</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xuất</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thiết</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bị</a:t>
            </a:r>
            <a:r>
              <a:rPr lang="en-US" sz="2400" i="1" dirty="0">
                <a:latin typeface="Times New Roman" panose="02020603050405020304" pitchFamily="18" charset="0"/>
                <a:cs typeface="Times New Roman" panose="02020603050405020304" pitchFamily="18" charset="0"/>
              </a:rPr>
              <a:t> Smart home </a:t>
            </a:r>
            <a:r>
              <a:rPr lang="en-US" sz="2400" i="1" dirty="0" err="1">
                <a:latin typeface="Times New Roman" panose="02020603050405020304" pitchFamily="18" charset="0"/>
                <a:cs typeface="Times New Roman" panose="02020603050405020304" pitchFamily="18" charset="0"/>
              </a:rPr>
              <a:t>thuộc</a:t>
            </a:r>
            <a:r>
              <a:rPr lang="en-US" sz="2400" i="1" dirty="0">
                <a:latin typeface="Times New Roman" panose="02020603050405020304" pitchFamily="18" charset="0"/>
                <a:cs typeface="Times New Roman" panose="02020603050405020304" pitchFamily="18" charset="0"/>
              </a:rPr>
              <a:t> Top 5 </a:t>
            </a:r>
            <a:r>
              <a:rPr lang="en-US" sz="2400" i="1" dirty="0" err="1">
                <a:latin typeface="Times New Roman" panose="02020603050405020304" pitchFamily="18" charset="0"/>
                <a:cs typeface="Times New Roman" panose="02020603050405020304" pitchFamily="18" charset="0"/>
              </a:rPr>
              <a:t>thế</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giới</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Là</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một</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trong</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những</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công</a:t>
            </a:r>
            <a:r>
              <a:rPr lang="en-US" sz="2400" i="1" dirty="0">
                <a:latin typeface="Times New Roman" panose="02020603050405020304" pitchFamily="18" charset="0"/>
                <a:cs typeface="Times New Roman" panose="02020603050405020304" pitchFamily="18" charset="0"/>
              </a:rPr>
              <a:t> ty </a:t>
            </a:r>
            <a:r>
              <a:rPr lang="en-US" sz="2400" i="1" dirty="0" err="1">
                <a:latin typeface="Times New Roman" panose="02020603050405020304" pitchFamily="18" charset="0"/>
                <a:cs typeface="Times New Roman" panose="02020603050405020304" pitchFamily="18" charset="0"/>
              </a:rPr>
              <a:t>được</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đánh</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giá</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cao</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trong</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lĩnh</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vực</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sản</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xuất</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các</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thiết</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bị</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và</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giải</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pháp</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về</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nhà</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thông</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minh</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được</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ưa</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chuộng</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nhất</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hiện</a:t>
            </a:r>
            <a:r>
              <a:rPr lang="en-US" sz="2400" i="1" dirty="0">
                <a:latin typeface="Times New Roman" panose="02020603050405020304" pitchFamily="18" charset="0"/>
                <a:cs typeface="Times New Roman" panose="02020603050405020304" pitchFamily="18" charset="0"/>
              </a:rPr>
              <a:t> nay, </a:t>
            </a:r>
            <a:r>
              <a:rPr lang="en-US" sz="2400" i="1" dirty="0" err="1">
                <a:latin typeface="Times New Roman" panose="02020603050405020304" pitchFamily="18" charset="0"/>
                <a:cs typeface="Times New Roman" panose="02020603050405020304" pitchFamily="18" charset="0"/>
              </a:rPr>
              <a:t>các</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sản</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phẩm</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thương</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hiệu</a:t>
            </a:r>
            <a:r>
              <a:rPr lang="en-US" sz="2400" i="1" dirty="0">
                <a:latin typeface="Times New Roman" panose="02020603050405020304" pitchFamily="18" charset="0"/>
                <a:cs typeface="Times New Roman" panose="02020603050405020304" pitchFamily="18" charset="0"/>
              </a:rPr>
              <a:t> ORVIBO Smart Home </a:t>
            </a:r>
            <a:r>
              <a:rPr lang="en-US" sz="2400" i="1" dirty="0" err="1">
                <a:latin typeface="Times New Roman" panose="02020603050405020304" pitchFamily="18" charset="0"/>
                <a:cs typeface="Times New Roman" panose="02020603050405020304" pitchFamily="18" charset="0"/>
              </a:rPr>
              <a:t>đều</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đáp</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ứng</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được</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những</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yêu</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cầu</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khắt</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khe</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của</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thị</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trường</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khó</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tính</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như</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Mỹ</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và</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Châu</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Âu</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về</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chất</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lượng</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cũng</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như</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mẫu</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mã</a:t>
            </a:r>
            <a:r>
              <a:rPr lang="en-US" sz="2400" i="1" dirty="0">
                <a:latin typeface="Times New Roman" panose="02020603050405020304" pitchFamily="18" charset="0"/>
                <a:cs typeface="Times New Roman" panose="02020603050405020304" pitchFamily="18" charset="0"/>
              </a:rPr>
              <a:t>. </a:t>
            </a:r>
            <a:endParaRPr lang="en-US" sz="2400" dirty="0">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669590E5-6889-466E-ADBF-AC2A7AB4080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57966" y="164245"/>
            <a:ext cx="914693" cy="331411"/>
          </a:xfrm>
          <a:prstGeom prst="rect">
            <a:avLst/>
          </a:prstGeom>
        </p:spPr>
      </p:pic>
      <p:sp>
        <p:nvSpPr>
          <p:cNvPr id="2" name="Rectangle 1"/>
          <p:cNvSpPr/>
          <p:nvPr/>
        </p:nvSpPr>
        <p:spPr>
          <a:xfrm>
            <a:off x="1202001" y="701596"/>
            <a:ext cx="10269927" cy="923330"/>
          </a:xfrm>
          <a:prstGeom prst="rect">
            <a:avLst/>
          </a:prstGeom>
          <a:noFill/>
        </p:spPr>
        <p:txBody>
          <a:bodyPr wrap="none" lIns="91440" tIns="45720" rIns="91440" bIns="45720">
            <a:spAutoFit/>
          </a:bodyPr>
          <a:lstStyle/>
          <a:p>
            <a:pPr algn="ctr"/>
            <a:r>
              <a:rPr lang="en-US"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latin typeface="+mj-lt"/>
                <a:ea typeface="+mj-ea"/>
                <a:cs typeface="+mj-cs"/>
              </a:rPr>
              <a:t>GIỚI THIỆU VỀ ORVIBO SMARTHOME</a:t>
            </a:r>
            <a:endParaRPr lang="en-US"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endParaRPr>
          </a:p>
        </p:txBody>
      </p:sp>
    </p:spTree>
    <p:extLst>
      <p:ext uri="{BB962C8B-B14F-4D97-AF65-F5344CB8AC3E}">
        <p14:creationId xmlns:p14="http://schemas.microsoft.com/office/powerpoint/2010/main" val="18318959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76EFD3D9-44F0-4267-BCC1-1613E79D82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6">
            <a:extLst>
              <a:ext uri="{FF2B5EF4-FFF2-40B4-BE49-F238E27FC236}">
                <a16:creationId xmlns:a16="http://schemas.microsoft.com/office/drawing/2014/main" id="{A779A851-95D6-41AF-937A-B0E4B7F6FA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2164" y="900814"/>
            <a:ext cx="759618"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 name="Freeform 7">
            <a:extLst>
              <a:ext uri="{FF2B5EF4-FFF2-40B4-BE49-F238E27FC236}">
                <a16:creationId xmlns:a16="http://schemas.microsoft.com/office/drawing/2014/main" id="{953FB2E7-B6CB-429C-81EB-D9516D6D5C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4437" y="633165"/>
            <a:ext cx="482654"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 name="Freeform: Shape 28">
            <a:extLst>
              <a:ext uri="{FF2B5EF4-FFF2-40B4-BE49-F238E27FC236}">
                <a16:creationId xmlns:a16="http://schemas.microsoft.com/office/drawing/2014/main" id="{2EC40DB1-B719-4A13-9A4D-0966B4B278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4621" y="636723"/>
            <a:ext cx="4000062" cy="5257799"/>
          </a:xfrm>
          <a:custGeom>
            <a:avLst/>
            <a:gdLst>
              <a:gd name="connsiteX0" fmla="*/ 0 w 4634682"/>
              <a:gd name="connsiteY0" fmla="*/ 0 h 5257799"/>
              <a:gd name="connsiteX1" fmla="*/ 4634682 w 4634682"/>
              <a:gd name="connsiteY1" fmla="*/ 0 h 5257799"/>
              <a:gd name="connsiteX2" fmla="*/ 4634682 w 4634682"/>
              <a:gd name="connsiteY2" fmla="*/ 5257799 h 5257799"/>
              <a:gd name="connsiteX3" fmla="*/ 0 w 4634682"/>
              <a:gd name="connsiteY3" fmla="*/ 5257799 h 5257799"/>
            </a:gdLst>
            <a:ahLst/>
            <a:cxnLst>
              <a:cxn ang="0">
                <a:pos x="connsiteX0" y="connsiteY0"/>
              </a:cxn>
              <a:cxn ang="0">
                <a:pos x="connsiteX1" y="connsiteY1"/>
              </a:cxn>
              <a:cxn ang="0">
                <a:pos x="connsiteX2" y="connsiteY2"/>
              </a:cxn>
              <a:cxn ang="0">
                <a:pos x="connsiteX3" y="connsiteY3"/>
              </a:cxn>
            </a:cxnLst>
            <a:rect l="l" t="t" r="r" b="b"/>
            <a:pathLst>
              <a:path w="4634682" h="5257799">
                <a:moveTo>
                  <a:pt x="0" y="0"/>
                </a:moveTo>
                <a:lnTo>
                  <a:pt x="4634682" y="0"/>
                </a:lnTo>
                <a:lnTo>
                  <a:pt x="4634682" y="5257799"/>
                </a:lnTo>
                <a:lnTo>
                  <a:pt x="0" y="5257799"/>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p:cNvSpPr>
            <a:spLocks noGrp="1"/>
          </p:cNvSpPr>
          <p:nvPr>
            <p:ph type="title"/>
          </p:nvPr>
        </p:nvSpPr>
        <p:spPr>
          <a:xfrm>
            <a:off x="934872" y="982272"/>
            <a:ext cx="3388419" cy="4560970"/>
          </a:xfrm>
        </p:spPr>
        <p:txBody>
          <a:bodyPr>
            <a:normAutofit/>
          </a:bodyPr>
          <a:lstStyle/>
          <a:p>
            <a:r>
              <a:rPr lang="en-US" sz="4000" b="1">
                <a:solidFill>
                  <a:srgbClr val="FFFFFF"/>
                </a:solidFill>
                <a:latin typeface="Times New Roman" panose="02020603050405020304" pitchFamily="18" charset="0"/>
                <a:cs typeface="Times New Roman" panose="02020603050405020304" pitchFamily="18" charset="0"/>
              </a:rPr>
              <a:t>Dự báo Thị trường Smart home Việt giai đoạn 2021 - 2025</a:t>
            </a:r>
            <a:endParaRPr lang="en-US" sz="4000">
              <a:solidFill>
                <a:srgbClr val="FFFFFF"/>
              </a:solidFill>
            </a:endParaRPr>
          </a:p>
        </p:txBody>
      </p:sp>
      <p:sp>
        <p:nvSpPr>
          <p:cNvPr id="31" name="Rectangle 8">
            <a:extLst>
              <a:ext uri="{FF2B5EF4-FFF2-40B4-BE49-F238E27FC236}">
                <a16:creationId xmlns:a16="http://schemas.microsoft.com/office/drawing/2014/main" id="{82211336-CFF3-412D-868A-6679C1004C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901782" y="1352302"/>
            <a:ext cx="6655597"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3" name="Content Placeholder 2"/>
          <p:cNvSpPr>
            <a:spLocks noGrp="1"/>
          </p:cNvSpPr>
          <p:nvPr>
            <p:ph idx="1"/>
          </p:nvPr>
        </p:nvSpPr>
        <p:spPr>
          <a:xfrm>
            <a:off x="5255164" y="1319111"/>
            <a:ext cx="5948831" cy="5703134"/>
          </a:xfrm>
        </p:spPr>
        <p:txBody>
          <a:bodyPr anchor="ctr">
            <a:noAutofit/>
          </a:bodyPr>
          <a:lstStyle/>
          <a:p>
            <a:pPr marL="0" indent="0">
              <a:buNone/>
            </a:pPr>
            <a:r>
              <a:rPr lang="vi-VN" sz="1800" i="1" dirty="0">
                <a:solidFill>
                  <a:schemeClr val="bg1"/>
                </a:solidFill>
                <a:latin typeface="+mj-lt"/>
              </a:rPr>
              <a:t>GlobalWebindex liệt kê Việt Nam vào TOP 10 thị trường nổi bật về Smart home (Nhà thông minh). Những số liệu từ các công ty nghiên cứu thị trường khác cũng chỉ ra sự tăng trưởng tất yếu về quy mô ngành hàng ngay cả khi dịch COVID-19 có những tác động to lớn tới mọi mặt cuộc sống.</a:t>
            </a:r>
            <a:endParaRPr lang="en-US" sz="1800" i="1" dirty="0">
              <a:solidFill>
                <a:schemeClr val="bg1"/>
              </a:solidFill>
              <a:latin typeface="+mj-lt"/>
            </a:endParaRPr>
          </a:p>
          <a:p>
            <a:pPr marL="0" indent="0">
              <a:buNone/>
            </a:pPr>
            <a:r>
              <a:rPr lang="vi-VN" sz="1800" dirty="0">
                <a:solidFill>
                  <a:schemeClr val="bg1"/>
                </a:solidFill>
                <a:latin typeface="+mj-lt"/>
              </a:rPr>
              <a:t>Statista là công ty của Đức về nghiên cứu thị trường với nền tảng chứa hơn 1.000.000 thống kê về hơn 80.000 chủ đề từ hơn 22.500 nguồn và 170 ngành khác nhau</a:t>
            </a:r>
            <a:r>
              <a:rPr lang="vi-VN" sz="1800" dirty="0">
                <a:latin typeface="+mj-lt"/>
              </a:rPr>
              <a:t>.</a:t>
            </a:r>
            <a:endParaRPr lang="en-US" sz="1800" dirty="0">
              <a:solidFill>
                <a:srgbClr val="FEFFFF"/>
              </a:solidFill>
              <a:latin typeface="+mj-lt"/>
              <a:cs typeface="Times New Roman" panose="02020603050405020304" pitchFamily="18" charset="0"/>
            </a:endParaRPr>
          </a:p>
          <a:p>
            <a:pPr marL="0" indent="0">
              <a:buNone/>
            </a:pPr>
            <a:r>
              <a:rPr lang="en-US" sz="1800" dirty="0">
                <a:solidFill>
                  <a:srgbClr val="FEFFFF"/>
                </a:solidFill>
                <a:latin typeface="Times New Roman" panose="02020603050405020304" pitchFamily="18" charset="0"/>
                <a:cs typeface="Times New Roman" panose="02020603050405020304" pitchFamily="18" charset="0"/>
              </a:rPr>
              <a:t>Theo </a:t>
            </a:r>
            <a:r>
              <a:rPr lang="en-US" sz="1800" dirty="0" err="1">
                <a:solidFill>
                  <a:srgbClr val="FEFFFF"/>
                </a:solidFill>
                <a:latin typeface="Times New Roman" panose="02020603050405020304" pitchFamily="18" charset="0"/>
                <a:cs typeface="Times New Roman" panose="02020603050405020304" pitchFamily="18" charset="0"/>
              </a:rPr>
              <a:t>báo</a:t>
            </a:r>
            <a:r>
              <a:rPr lang="en-US" sz="1800" dirty="0">
                <a:solidFill>
                  <a:srgbClr val="FEFFFF"/>
                </a:solidFill>
                <a:latin typeface="Times New Roman" panose="02020603050405020304" pitchFamily="18" charset="0"/>
                <a:cs typeface="Times New Roman" panose="02020603050405020304" pitchFamily="18" charset="0"/>
              </a:rPr>
              <a:t> </a:t>
            </a:r>
            <a:r>
              <a:rPr lang="en-US" sz="1800" dirty="0" err="1">
                <a:solidFill>
                  <a:srgbClr val="FEFFFF"/>
                </a:solidFill>
                <a:latin typeface="Times New Roman" panose="02020603050405020304" pitchFamily="18" charset="0"/>
                <a:cs typeface="Times New Roman" panose="02020603050405020304" pitchFamily="18" charset="0"/>
              </a:rPr>
              <a:t>cáo</a:t>
            </a:r>
            <a:r>
              <a:rPr lang="en-US" sz="1800" dirty="0">
                <a:solidFill>
                  <a:srgbClr val="FEFFFF"/>
                </a:solidFill>
                <a:latin typeface="Times New Roman" panose="02020603050405020304" pitchFamily="18" charset="0"/>
                <a:cs typeface="Times New Roman" panose="02020603050405020304" pitchFamily="18" charset="0"/>
              </a:rPr>
              <a:t> </a:t>
            </a:r>
            <a:r>
              <a:rPr lang="en-US" sz="1800" dirty="0" err="1">
                <a:solidFill>
                  <a:srgbClr val="FEFFFF"/>
                </a:solidFill>
                <a:latin typeface="Times New Roman" panose="02020603050405020304" pitchFamily="18" charset="0"/>
                <a:cs typeface="Times New Roman" panose="02020603050405020304" pitchFamily="18" charset="0"/>
              </a:rPr>
              <a:t>công</a:t>
            </a:r>
            <a:r>
              <a:rPr lang="en-US" sz="1800" dirty="0">
                <a:solidFill>
                  <a:srgbClr val="FEFFFF"/>
                </a:solidFill>
                <a:latin typeface="Times New Roman" panose="02020603050405020304" pitchFamily="18" charset="0"/>
                <a:cs typeface="Times New Roman" panose="02020603050405020304" pitchFamily="18" charset="0"/>
              </a:rPr>
              <a:t> </a:t>
            </a:r>
            <a:r>
              <a:rPr lang="en-US" sz="1800" dirty="0" err="1">
                <a:solidFill>
                  <a:srgbClr val="FEFFFF"/>
                </a:solidFill>
                <a:latin typeface="Times New Roman" panose="02020603050405020304" pitchFamily="18" charset="0"/>
                <a:cs typeface="Times New Roman" panose="02020603050405020304" pitchFamily="18" charset="0"/>
              </a:rPr>
              <a:t>bố</a:t>
            </a:r>
            <a:r>
              <a:rPr lang="en-US" sz="1800" dirty="0">
                <a:solidFill>
                  <a:srgbClr val="FEFFFF"/>
                </a:solidFill>
                <a:latin typeface="Times New Roman" panose="02020603050405020304" pitchFamily="18" charset="0"/>
                <a:cs typeface="Times New Roman" panose="02020603050405020304" pitchFamily="18" charset="0"/>
              </a:rPr>
              <a:t> </a:t>
            </a:r>
            <a:r>
              <a:rPr lang="en-US" sz="1800" dirty="0" err="1">
                <a:solidFill>
                  <a:srgbClr val="FEFFFF"/>
                </a:solidFill>
                <a:latin typeface="Times New Roman" panose="02020603050405020304" pitchFamily="18" charset="0"/>
                <a:cs typeface="Times New Roman" panose="02020603050405020304" pitchFamily="18" charset="0"/>
              </a:rPr>
              <a:t>trong</a:t>
            </a:r>
            <a:r>
              <a:rPr lang="en-US" sz="1800" dirty="0">
                <a:solidFill>
                  <a:srgbClr val="FEFFFF"/>
                </a:solidFill>
                <a:latin typeface="Times New Roman" panose="02020603050405020304" pitchFamily="18" charset="0"/>
                <a:cs typeface="Times New Roman" panose="02020603050405020304" pitchFamily="18" charset="0"/>
              </a:rPr>
              <a:t> </a:t>
            </a:r>
            <a:r>
              <a:rPr lang="en-US" sz="1800" dirty="0" err="1">
                <a:solidFill>
                  <a:srgbClr val="FEFFFF"/>
                </a:solidFill>
                <a:latin typeface="Times New Roman" panose="02020603050405020304" pitchFamily="18" charset="0"/>
                <a:cs typeface="Times New Roman" panose="02020603050405020304" pitchFamily="18" charset="0"/>
              </a:rPr>
              <a:t>giai</a:t>
            </a:r>
            <a:r>
              <a:rPr lang="en-US" sz="1800" dirty="0">
                <a:solidFill>
                  <a:srgbClr val="FEFFFF"/>
                </a:solidFill>
                <a:latin typeface="Times New Roman" panose="02020603050405020304" pitchFamily="18" charset="0"/>
                <a:cs typeface="Times New Roman" panose="02020603050405020304" pitchFamily="18" charset="0"/>
              </a:rPr>
              <a:t> </a:t>
            </a:r>
            <a:r>
              <a:rPr lang="en-US" sz="1800" dirty="0" err="1">
                <a:solidFill>
                  <a:srgbClr val="FEFFFF"/>
                </a:solidFill>
                <a:latin typeface="Times New Roman" panose="02020603050405020304" pitchFamily="18" charset="0"/>
                <a:cs typeface="Times New Roman" panose="02020603050405020304" pitchFamily="18" charset="0"/>
              </a:rPr>
              <a:t>đoạn</a:t>
            </a:r>
            <a:r>
              <a:rPr lang="en-US" sz="1800" dirty="0">
                <a:solidFill>
                  <a:srgbClr val="FEFFFF"/>
                </a:solidFill>
                <a:latin typeface="Times New Roman" panose="02020603050405020304" pitchFamily="18" charset="0"/>
                <a:cs typeface="Times New Roman" panose="02020603050405020304" pitchFamily="18" charset="0"/>
              </a:rPr>
              <a:t> 2019 – 2020, Statista </a:t>
            </a:r>
            <a:r>
              <a:rPr lang="en-US" sz="1800" dirty="0" err="1">
                <a:solidFill>
                  <a:srgbClr val="FEFFFF"/>
                </a:solidFill>
                <a:latin typeface="Times New Roman" panose="02020603050405020304" pitchFamily="18" charset="0"/>
                <a:cs typeface="Times New Roman" panose="02020603050405020304" pitchFamily="18" charset="0"/>
              </a:rPr>
              <a:t>dự</a:t>
            </a:r>
            <a:r>
              <a:rPr lang="en-US" sz="1800" dirty="0">
                <a:solidFill>
                  <a:srgbClr val="FEFFFF"/>
                </a:solidFill>
                <a:latin typeface="Times New Roman" panose="02020603050405020304" pitchFamily="18" charset="0"/>
                <a:cs typeface="Times New Roman" panose="02020603050405020304" pitchFamily="18" charset="0"/>
              </a:rPr>
              <a:t> </a:t>
            </a:r>
            <a:r>
              <a:rPr lang="en-US" sz="1800" dirty="0" err="1">
                <a:solidFill>
                  <a:srgbClr val="FEFFFF"/>
                </a:solidFill>
                <a:latin typeface="Times New Roman" panose="02020603050405020304" pitchFamily="18" charset="0"/>
                <a:cs typeface="Times New Roman" panose="02020603050405020304" pitchFamily="18" charset="0"/>
              </a:rPr>
              <a:t>đoán</a:t>
            </a:r>
            <a:r>
              <a:rPr lang="en-US" sz="1800" dirty="0">
                <a:solidFill>
                  <a:srgbClr val="FEFFFF"/>
                </a:solidFill>
                <a:latin typeface="Times New Roman" panose="02020603050405020304" pitchFamily="18" charset="0"/>
                <a:cs typeface="Times New Roman" panose="02020603050405020304" pitchFamily="18" charset="0"/>
              </a:rPr>
              <a:t> </a:t>
            </a:r>
            <a:r>
              <a:rPr lang="en-US" sz="1800" dirty="0" err="1">
                <a:solidFill>
                  <a:srgbClr val="FEFFFF"/>
                </a:solidFill>
                <a:latin typeface="Times New Roman" panose="02020603050405020304" pitchFamily="18" charset="0"/>
                <a:cs typeface="Times New Roman" panose="02020603050405020304" pitchFamily="18" charset="0"/>
              </a:rPr>
              <a:t>thị</a:t>
            </a:r>
            <a:r>
              <a:rPr lang="en-US" sz="1800" dirty="0">
                <a:solidFill>
                  <a:srgbClr val="FEFFFF"/>
                </a:solidFill>
                <a:latin typeface="Times New Roman" panose="02020603050405020304" pitchFamily="18" charset="0"/>
                <a:cs typeface="Times New Roman" panose="02020603050405020304" pitchFamily="18" charset="0"/>
              </a:rPr>
              <a:t> </a:t>
            </a:r>
            <a:r>
              <a:rPr lang="en-US" sz="1800" dirty="0" err="1">
                <a:solidFill>
                  <a:srgbClr val="FEFFFF"/>
                </a:solidFill>
                <a:latin typeface="Times New Roman" panose="02020603050405020304" pitchFamily="18" charset="0"/>
                <a:cs typeface="Times New Roman" panose="02020603050405020304" pitchFamily="18" charset="0"/>
              </a:rPr>
              <a:t>trường</a:t>
            </a:r>
            <a:r>
              <a:rPr lang="en-US" sz="1800" dirty="0">
                <a:solidFill>
                  <a:srgbClr val="FEFFFF"/>
                </a:solidFill>
                <a:latin typeface="Times New Roman" panose="02020603050405020304" pitchFamily="18" charset="0"/>
                <a:cs typeface="Times New Roman" panose="02020603050405020304" pitchFamily="18" charset="0"/>
              </a:rPr>
              <a:t> </a:t>
            </a:r>
            <a:r>
              <a:rPr lang="en-US" sz="1800" dirty="0" err="1">
                <a:solidFill>
                  <a:srgbClr val="FEFFFF"/>
                </a:solidFill>
                <a:latin typeface="Times New Roman" panose="02020603050405020304" pitchFamily="18" charset="0"/>
                <a:cs typeface="Times New Roman" panose="02020603050405020304" pitchFamily="18" charset="0"/>
              </a:rPr>
              <a:t>Nhà</a:t>
            </a:r>
            <a:r>
              <a:rPr lang="en-US" sz="1800" dirty="0">
                <a:solidFill>
                  <a:srgbClr val="FEFFFF"/>
                </a:solidFill>
                <a:latin typeface="Times New Roman" panose="02020603050405020304" pitchFamily="18" charset="0"/>
                <a:cs typeface="Times New Roman" panose="02020603050405020304" pitchFamily="18" charset="0"/>
              </a:rPr>
              <a:t> </a:t>
            </a:r>
            <a:r>
              <a:rPr lang="en-US" sz="1800" dirty="0" err="1">
                <a:solidFill>
                  <a:srgbClr val="FEFFFF"/>
                </a:solidFill>
                <a:latin typeface="Times New Roman" panose="02020603050405020304" pitchFamily="18" charset="0"/>
                <a:cs typeface="Times New Roman" panose="02020603050405020304" pitchFamily="18" charset="0"/>
              </a:rPr>
              <a:t>thông</a:t>
            </a:r>
            <a:r>
              <a:rPr lang="en-US" sz="1800" dirty="0">
                <a:solidFill>
                  <a:srgbClr val="FEFFFF"/>
                </a:solidFill>
                <a:latin typeface="Times New Roman" panose="02020603050405020304" pitchFamily="18" charset="0"/>
                <a:cs typeface="Times New Roman" panose="02020603050405020304" pitchFamily="18" charset="0"/>
              </a:rPr>
              <a:t> </a:t>
            </a:r>
            <a:r>
              <a:rPr lang="en-US" sz="1800" dirty="0" err="1">
                <a:solidFill>
                  <a:srgbClr val="FEFFFF"/>
                </a:solidFill>
                <a:latin typeface="Times New Roman" panose="02020603050405020304" pitchFamily="18" charset="0"/>
                <a:cs typeface="Times New Roman" panose="02020603050405020304" pitchFamily="18" charset="0"/>
              </a:rPr>
              <a:t>minh</a:t>
            </a:r>
            <a:r>
              <a:rPr lang="en-US" sz="1800" dirty="0">
                <a:solidFill>
                  <a:srgbClr val="FEFFFF"/>
                </a:solidFill>
                <a:latin typeface="Times New Roman" panose="02020603050405020304" pitchFamily="18" charset="0"/>
                <a:cs typeface="Times New Roman" panose="02020603050405020304" pitchFamily="18" charset="0"/>
              </a:rPr>
              <a:t> </a:t>
            </a:r>
            <a:r>
              <a:rPr lang="en-US" sz="1800" dirty="0" err="1">
                <a:solidFill>
                  <a:srgbClr val="FEFFFF"/>
                </a:solidFill>
                <a:latin typeface="Times New Roman" panose="02020603050405020304" pitchFamily="18" charset="0"/>
                <a:cs typeface="Times New Roman" panose="02020603050405020304" pitchFamily="18" charset="0"/>
              </a:rPr>
              <a:t>tại</a:t>
            </a:r>
            <a:r>
              <a:rPr lang="en-US" sz="1800" dirty="0">
                <a:solidFill>
                  <a:srgbClr val="FEFFFF"/>
                </a:solidFill>
                <a:latin typeface="Times New Roman" panose="02020603050405020304" pitchFamily="18" charset="0"/>
                <a:cs typeface="Times New Roman" panose="02020603050405020304" pitchFamily="18" charset="0"/>
              </a:rPr>
              <a:t> </a:t>
            </a:r>
            <a:r>
              <a:rPr lang="en-US" sz="1800" dirty="0" err="1">
                <a:solidFill>
                  <a:srgbClr val="FEFFFF"/>
                </a:solidFill>
                <a:latin typeface="Times New Roman" panose="02020603050405020304" pitchFamily="18" charset="0"/>
                <a:cs typeface="Times New Roman" panose="02020603050405020304" pitchFamily="18" charset="0"/>
              </a:rPr>
              <a:t>Việt</a:t>
            </a:r>
            <a:r>
              <a:rPr lang="en-US" sz="1800" dirty="0">
                <a:solidFill>
                  <a:srgbClr val="FEFFFF"/>
                </a:solidFill>
                <a:latin typeface="Times New Roman" panose="02020603050405020304" pitchFamily="18" charset="0"/>
                <a:cs typeface="Times New Roman" panose="02020603050405020304" pitchFamily="18" charset="0"/>
              </a:rPr>
              <a:t> Nam </a:t>
            </a:r>
            <a:r>
              <a:rPr lang="en-US" sz="1800" dirty="0" err="1">
                <a:solidFill>
                  <a:srgbClr val="FEFFFF"/>
                </a:solidFill>
                <a:latin typeface="Times New Roman" panose="02020603050405020304" pitchFamily="18" charset="0"/>
                <a:cs typeface="Times New Roman" panose="02020603050405020304" pitchFamily="18" charset="0"/>
              </a:rPr>
              <a:t>sẽ</a:t>
            </a:r>
            <a:r>
              <a:rPr lang="en-US" sz="1800" dirty="0">
                <a:solidFill>
                  <a:srgbClr val="FEFFFF"/>
                </a:solidFill>
                <a:latin typeface="Times New Roman" panose="02020603050405020304" pitchFamily="18" charset="0"/>
                <a:cs typeface="Times New Roman" panose="02020603050405020304" pitchFamily="18" charset="0"/>
              </a:rPr>
              <a:t> </a:t>
            </a:r>
            <a:r>
              <a:rPr lang="en-US" sz="1800" dirty="0" err="1">
                <a:solidFill>
                  <a:srgbClr val="FEFFFF"/>
                </a:solidFill>
                <a:latin typeface="Times New Roman" panose="02020603050405020304" pitchFamily="18" charset="0"/>
                <a:cs typeface="Times New Roman" panose="02020603050405020304" pitchFamily="18" charset="0"/>
              </a:rPr>
              <a:t>đạt</a:t>
            </a:r>
            <a:r>
              <a:rPr lang="en-US" sz="1800" dirty="0">
                <a:solidFill>
                  <a:srgbClr val="FEFFFF"/>
                </a:solidFill>
                <a:latin typeface="Times New Roman" panose="02020603050405020304" pitchFamily="18" charset="0"/>
                <a:cs typeface="Times New Roman" panose="02020603050405020304" pitchFamily="18" charset="0"/>
              </a:rPr>
              <a:t> </a:t>
            </a:r>
            <a:r>
              <a:rPr lang="en-US" sz="1800" dirty="0" err="1">
                <a:solidFill>
                  <a:srgbClr val="FEFFFF"/>
                </a:solidFill>
                <a:latin typeface="Times New Roman" panose="02020603050405020304" pitchFamily="18" charset="0"/>
                <a:cs typeface="Times New Roman" panose="02020603050405020304" pitchFamily="18" charset="0"/>
              </a:rPr>
              <a:t>doanh</a:t>
            </a:r>
            <a:r>
              <a:rPr lang="en-US" sz="1800" dirty="0">
                <a:solidFill>
                  <a:srgbClr val="FEFFFF"/>
                </a:solidFill>
                <a:latin typeface="Times New Roman" panose="02020603050405020304" pitchFamily="18" charset="0"/>
                <a:cs typeface="Times New Roman" panose="02020603050405020304" pitchFamily="18" charset="0"/>
              </a:rPr>
              <a:t> </a:t>
            </a:r>
            <a:r>
              <a:rPr lang="en-US" sz="1800" dirty="0" err="1">
                <a:solidFill>
                  <a:srgbClr val="FEFFFF"/>
                </a:solidFill>
                <a:latin typeface="Times New Roman" panose="02020603050405020304" pitchFamily="18" charset="0"/>
                <a:cs typeface="Times New Roman" panose="02020603050405020304" pitchFamily="18" charset="0"/>
              </a:rPr>
              <a:t>thu</a:t>
            </a:r>
            <a:r>
              <a:rPr lang="en-US" sz="1800" dirty="0">
                <a:solidFill>
                  <a:srgbClr val="FEFFFF"/>
                </a:solidFill>
                <a:latin typeface="Times New Roman" panose="02020603050405020304" pitchFamily="18" charset="0"/>
                <a:cs typeface="Times New Roman" panose="02020603050405020304" pitchFamily="18" charset="0"/>
              </a:rPr>
              <a:t>: </a:t>
            </a:r>
            <a:r>
              <a:rPr lang="en-US" sz="1800" dirty="0" err="1">
                <a:solidFill>
                  <a:srgbClr val="FEFFFF"/>
                </a:solidFill>
                <a:latin typeface="Times New Roman" panose="02020603050405020304" pitchFamily="18" charset="0"/>
                <a:cs typeface="Times New Roman" panose="02020603050405020304" pitchFamily="18" charset="0"/>
              </a:rPr>
              <a:t>Năm</a:t>
            </a:r>
            <a:r>
              <a:rPr lang="en-US" sz="1800" dirty="0">
                <a:solidFill>
                  <a:srgbClr val="FEFFFF"/>
                </a:solidFill>
                <a:latin typeface="Times New Roman" panose="02020603050405020304" pitchFamily="18" charset="0"/>
                <a:cs typeface="Times New Roman" panose="02020603050405020304" pitchFamily="18" charset="0"/>
              </a:rPr>
              <a:t> 2021 : 225,3 </a:t>
            </a:r>
            <a:r>
              <a:rPr lang="en-US" sz="1800" dirty="0" err="1">
                <a:solidFill>
                  <a:srgbClr val="FEFFFF"/>
                </a:solidFill>
                <a:latin typeface="Times New Roman" panose="02020603050405020304" pitchFamily="18" charset="0"/>
                <a:cs typeface="Times New Roman" panose="02020603050405020304" pitchFamily="18" charset="0"/>
              </a:rPr>
              <a:t>triệu</a:t>
            </a:r>
            <a:r>
              <a:rPr lang="en-US" sz="1800" dirty="0">
                <a:solidFill>
                  <a:srgbClr val="FEFFFF"/>
                </a:solidFill>
                <a:latin typeface="Times New Roman" panose="02020603050405020304" pitchFamily="18" charset="0"/>
                <a:cs typeface="Times New Roman" panose="02020603050405020304" pitchFamily="18" charset="0"/>
              </a:rPr>
              <a:t> </a:t>
            </a:r>
            <a:r>
              <a:rPr lang="en-US" sz="1800" dirty="0" err="1">
                <a:solidFill>
                  <a:srgbClr val="FEFFFF"/>
                </a:solidFill>
                <a:latin typeface="Times New Roman" panose="02020603050405020304" pitchFamily="18" charset="0"/>
                <a:cs typeface="Times New Roman" panose="02020603050405020304" pitchFamily="18" charset="0"/>
              </a:rPr>
              <a:t>đô</a:t>
            </a:r>
            <a:r>
              <a:rPr lang="en-US" sz="1800" dirty="0">
                <a:solidFill>
                  <a:srgbClr val="FEFFFF"/>
                </a:solidFill>
                <a:latin typeface="Times New Roman" panose="02020603050405020304" pitchFamily="18" charset="0"/>
                <a:cs typeface="Times New Roman" panose="02020603050405020304" pitchFamily="18" charset="0"/>
              </a:rPr>
              <a:t>  -</a:t>
            </a:r>
            <a:r>
              <a:rPr lang="en-US" sz="1800" dirty="0" err="1">
                <a:solidFill>
                  <a:srgbClr val="FEFFFF"/>
                </a:solidFill>
                <a:latin typeface="Times New Roman" panose="02020603050405020304" pitchFamily="18" charset="0"/>
                <a:cs typeface="Times New Roman" panose="02020603050405020304" pitchFamily="18" charset="0"/>
              </a:rPr>
              <a:t>Năm</a:t>
            </a:r>
            <a:r>
              <a:rPr lang="en-US" sz="1800" dirty="0">
                <a:solidFill>
                  <a:srgbClr val="FEFFFF"/>
                </a:solidFill>
                <a:latin typeface="Times New Roman" panose="02020603050405020304" pitchFamily="18" charset="0"/>
                <a:cs typeface="Times New Roman" panose="02020603050405020304" pitchFamily="18" charset="0"/>
              </a:rPr>
              <a:t> 2022 : 330,4 </a:t>
            </a:r>
            <a:r>
              <a:rPr lang="en-US" sz="1800" dirty="0" err="1">
                <a:solidFill>
                  <a:srgbClr val="FEFFFF"/>
                </a:solidFill>
                <a:latin typeface="Times New Roman" panose="02020603050405020304" pitchFamily="18" charset="0"/>
                <a:cs typeface="Times New Roman" panose="02020603050405020304" pitchFamily="18" charset="0"/>
              </a:rPr>
              <a:t>triệu</a:t>
            </a:r>
            <a:r>
              <a:rPr lang="en-US" sz="1800" dirty="0">
                <a:solidFill>
                  <a:srgbClr val="FEFFFF"/>
                </a:solidFill>
                <a:latin typeface="Times New Roman" panose="02020603050405020304" pitchFamily="18" charset="0"/>
                <a:cs typeface="Times New Roman" panose="02020603050405020304" pitchFamily="18" charset="0"/>
              </a:rPr>
              <a:t> </a:t>
            </a:r>
            <a:r>
              <a:rPr lang="en-US" sz="1800" dirty="0" err="1">
                <a:solidFill>
                  <a:srgbClr val="FEFFFF"/>
                </a:solidFill>
                <a:latin typeface="Times New Roman" panose="02020603050405020304" pitchFamily="18" charset="0"/>
                <a:cs typeface="Times New Roman" panose="02020603050405020304" pitchFamily="18" charset="0"/>
              </a:rPr>
              <a:t>đô</a:t>
            </a:r>
            <a:r>
              <a:rPr lang="en-US" sz="1800" dirty="0">
                <a:solidFill>
                  <a:srgbClr val="FEFFFF"/>
                </a:solidFill>
                <a:latin typeface="Times New Roman" panose="02020603050405020304" pitchFamily="18" charset="0"/>
                <a:cs typeface="Times New Roman" panose="02020603050405020304" pitchFamily="18" charset="0"/>
              </a:rPr>
              <a:t>. </a:t>
            </a:r>
          </a:p>
          <a:p>
            <a:pPr marL="0" indent="0">
              <a:buNone/>
            </a:pPr>
            <a:r>
              <a:rPr lang="en-US" sz="1800" dirty="0" err="1">
                <a:solidFill>
                  <a:srgbClr val="FEFFFF"/>
                </a:solidFill>
                <a:latin typeface="Times New Roman" panose="02020603050405020304" pitchFamily="18" charset="0"/>
                <a:cs typeface="Times New Roman" panose="02020603050405020304" pitchFamily="18" charset="0"/>
              </a:rPr>
              <a:t>Tuy</a:t>
            </a:r>
            <a:r>
              <a:rPr lang="en-US" sz="1800" dirty="0">
                <a:solidFill>
                  <a:srgbClr val="FEFFFF"/>
                </a:solidFill>
                <a:latin typeface="Times New Roman" panose="02020603050405020304" pitchFamily="18" charset="0"/>
                <a:cs typeface="Times New Roman" panose="02020603050405020304" pitchFamily="18" charset="0"/>
              </a:rPr>
              <a:t> </a:t>
            </a:r>
            <a:r>
              <a:rPr lang="en-US" sz="1800" dirty="0" err="1">
                <a:solidFill>
                  <a:srgbClr val="FEFFFF"/>
                </a:solidFill>
                <a:latin typeface="Times New Roman" panose="02020603050405020304" pitchFamily="18" charset="0"/>
                <a:cs typeface="Times New Roman" panose="02020603050405020304" pitchFamily="18" charset="0"/>
              </a:rPr>
              <a:t>nhiên</a:t>
            </a:r>
            <a:r>
              <a:rPr lang="en-US" sz="1800" dirty="0">
                <a:solidFill>
                  <a:srgbClr val="FEFFFF"/>
                </a:solidFill>
                <a:latin typeface="Times New Roman" panose="02020603050405020304" pitchFamily="18" charset="0"/>
                <a:cs typeface="Times New Roman" panose="02020603050405020304" pitchFamily="18" charset="0"/>
              </a:rPr>
              <a:t>, </a:t>
            </a:r>
            <a:r>
              <a:rPr lang="en-US" sz="1800" dirty="0" err="1">
                <a:solidFill>
                  <a:srgbClr val="FEFFFF"/>
                </a:solidFill>
                <a:latin typeface="Times New Roman" panose="02020603050405020304" pitchFamily="18" charset="0"/>
                <a:cs typeface="Times New Roman" panose="02020603050405020304" pitchFamily="18" charset="0"/>
              </a:rPr>
              <a:t>trong</a:t>
            </a:r>
            <a:r>
              <a:rPr lang="en-US" sz="1800" dirty="0">
                <a:solidFill>
                  <a:srgbClr val="FEFFFF"/>
                </a:solidFill>
                <a:latin typeface="Times New Roman" panose="02020603050405020304" pitchFamily="18" charset="0"/>
                <a:cs typeface="Times New Roman" panose="02020603050405020304" pitchFamily="18" charset="0"/>
              </a:rPr>
              <a:t> </a:t>
            </a:r>
            <a:r>
              <a:rPr lang="en-US" sz="1800" dirty="0" err="1">
                <a:solidFill>
                  <a:srgbClr val="FEFFFF"/>
                </a:solidFill>
                <a:latin typeface="Times New Roman" panose="02020603050405020304" pitchFamily="18" charset="0"/>
                <a:cs typeface="Times New Roman" panose="02020603050405020304" pitchFamily="18" charset="0"/>
              </a:rPr>
              <a:t>báo</a:t>
            </a:r>
            <a:r>
              <a:rPr lang="en-US" sz="1800" dirty="0">
                <a:solidFill>
                  <a:srgbClr val="FEFFFF"/>
                </a:solidFill>
                <a:latin typeface="Times New Roman" panose="02020603050405020304" pitchFamily="18" charset="0"/>
                <a:cs typeface="Times New Roman" panose="02020603050405020304" pitchFamily="18" charset="0"/>
              </a:rPr>
              <a:t> </a:t>
            </a:r>
            <a:r>
              <a:rPr lang="en-US" sz="1800" dirty="0" err="1">
                <a:solidFill>
                  <a:srgbClr val="FEFFFF"/>
                </a:solidFill>
                <a:latin typeface="Times New Roman" panose="02020603050405020304" pitchFamily="18" charset="0"/>
                <a:cs typeface="Times New Roman" panose="02020603050405020304" pitchFamily="18" charset="0"/>
              </a:rPr>
              <a:t>cáo</a:t>
            </a:r>
            <a:r>
              <a:rPr lang="en-US" sz="1800" dirty="0">
                <a:solidFill>
                  <a:srgbClr val="FEFFFF"/>
                </a:solidFill>
                <a:latin typeface="Times New Roman" panose="02020603050405020304" pitchFamily="18" charset="0"/>
                <a:cs typeface="Times New Roman" panose="02020603050405020304" pitchFamily="18" charset="0"/>
              </a:rPr>
              <a:t> </a:t>
            </a:r>
            <a:r>
              <a:rPr lang="en-US" sz="1800" dirty="0" err="1">
                <a:solidFill>
                  <a:srgbClr val="FEFFFF"/>
                </a:solidFill>
                <a:latin typeface="Times New Roman" panose="02020603050405020304" pitchFamily="18" charset="0"/>
                <a:cs typeface="Times New Roman" panose="02020603050405020304" pitchFamily="18" charset="0"/>
              </a:rPr>
              <a:t>mới</a:t>
            </a:r>
            <a:r>
              <a:rPr lang="en-US" sz="1800" dirty="0">
                <a:solidFill>
                  <a:srgbClr val="FEFFFF"/>
                </a:solidFill>
                <a:latin typeface="Times New Roman" panose="02020603050405020304" pitchFamily="18" charset="0"/>
                <a:cs typeface="Times New Roman" panose="02020603050405020304" pitchFamily="18" charset="0"/>
              </a:rPr>
              <a:t> </a:t>
            </a:r>
            <a:r>
              <a:rPr lang="en-US" sz="1800" dirty="0" err="1">
                <a:solidFill>
                  <a:srgbClr val="FEFFFF"/>
                </a:solidFill>
                <a:latin typeface="Times New Roman" panose="02020603050405020304" pitchFamily="18" charset="0"/>
                <a:cs typeface="Times New Roman" panose="02020603050405020304" pitchFamily="18" charset="0"/>
              </a:rPr>
              <a:t>nhất</a:t>
            </a:r>
            <a:r>
              <a:rPr lang="en-US" sz="1800" dirty="0">
                <a:solidFill>
                  <a:srgbClr val="FEFFFF"/>
                </a:solidFill>
                <a:latin typeface="Times New Roman" panose="02020603050405020304" pitchFamily="18" charset="0"/>
                <a:cs typeface="Times New Roman" panose="02020603050405020304" pitchFamily="18" charset="0"/>
              </a:rPr>
              <a:t> </a:t>
            </a:r>
            <a:r>
              <a:rPr lang="en-US" sz="1800" dirty="0" err="1">
                <a:solidFill>
                  <a:srgbClr val="FEFFFF"/>
                </a:solidFill>
                <a:latin typeface="Times New Roman" panose="02020603050405020304" pitchFamily="18" charset="0"/>
                <a:cs typeface="Times New Roman" panose="02020603050405020304" pitchFamily="18" charset="0"/>
              </a:rPr>
              <a:t>được</a:t>
            </a:r>
            <a:r>
              <a:rPr lang="en-US" sz="1800" dirty="0">
                <a:solidFill>
                  <a:srgbClr val="FEFFFF"/>
                </a:solidFill>
                <a:latin typeface="Times New Roman" panose="02020603050405020304" pitchFamily="18" charset="0"/>
                <a:cs typeface="Times New Roman" panose="02020603050405020304" pitchFamily="18" charset="0"/>
              </a:rPr>
              <a:t> </a:t>
            </a:r>
            <a:r>
              <a:rPr lang="en-US" sz="1800" dirty="0" err="1">
                <a:solidFill>
                  <a:srgbClr val="FEFFFF"/>
                </a:solidFill>
                <a:latin typeface="Times New Roman" panose="02020603050405020304" pitchFamily="18" charset="0"/>
                <a:cs typeface="Times New Roman" panose="02020603050405020304" pitchFamily="18" charset="0"/>
              </a:rPr>
              <a:t>công</a:t>
            </a:r>
            <a:r>
              <a:rPr lang="en-US" sz="1800" dirty="0">
                <a:solidFill>
                  <a:srgbClr val="FEFFFF"/>
                </a:solidFill>
                <a:latin typeface="Times New Roman" panose="02020603050405020304" pitchFamily="18" charset="0"/>
                <a:cs typeface="Times New Roman" panose="02020603050405020304" pitchFamily="18" charset="0"/>
              </a:rPr>
              <a:t> </a:t>
            </a:r>
            <a:r>
              <a:rPr lang="en-US" sz="1800" dirty="0" err="1">
                <a:solidFill>
                  <a:srgbClr val="FEFFFF"/>
                </a:solidFill>
                <a:latin typeface="Times New Roman" panose="02020603050405020304" pitchFamily="18" charset="0"/>
                <a:cs typeface="Times New Roman" panose="02020603050405020304" pitchFamily="18" charset="0"/>
              </a:rPr>
              <a:t>bố</a:t>
            </a:r>
            <a:r>
              <a:rPr lang="en-US" sz="1800" dirty="0">
                <a:solidFill>
                  <a:srgbClr val="FEFFFF"/>
                </a:solidFill>
                <a:latin typeface="Times New Roman" panose="02020603050405020304" pitchFamily="18" charset="0"/>
                <a:cs typeface="Times New Roman" panose="02020603050405020304" pitchFamily="18" charset="0"/>
              </a:rPr>
              <a:t> </a:t>
            </a:r>
            <a:r>
              <a:rPr lang="en-US" sz="1800" dirty="0" err="1">
                <a:solidFill>
                  <a:srgbClr val="FEFFFF"/>
                </a:solidFill>
                <a:latin typeface="Times New Roman" panose="02020603050405020304" pitchFamily="18" charset="0"/>
                <a:cs typeface="Times New Roman" panose="02020603050405020304" pitchFamily="18" charset="0"/>
              </a:rPr>
              <a:t>cuối</a:t>
            </a:r>
            <a:r>
              <a:rPr lang="en-US" sz="1800" dirty="0">
                <a:solidFill>
                  <a:srgbClr val="FEFFFF"/>
                </a:solidFill>
                <a:latin typeface="Times New Roman" panose="02020603050405020304" pitchFamily="18" charset="0"/>
                <a:cs typeface="Times New Roman" panose="02020603050405020304" pitchFamily="18" charset="0"/>
              </a:rPr>
              <a:t> 2020, </a:t>
            </a:r>
            <a:r>
              <a:rPr lang="en-US" sz="1800" dirty="0" err="1">
                <a:solidFill>
                  <a:srgbClr val="FEFFFF"/>
                </a:solidFill>
                <a:latin typeface="Times New Roman" panose="02020603050405020304" pitchFamily="18" charset="0"/>
                <a:cs typeface="Times New Roman" panose="02020603050405020304" pitchFamily="18" charset="0"/>
              </a:rPr>
              <a:t>những</a:t>
            </a:r>
            <a:r>
              <a:rPr lang="en-US" sz="1800" dirty="0">
                <a:solidFill>
                  <a:srgbClr val="FEFFFF"/>
                </a:solidFill>
                <a:latin typeface="Times New Roman" panose="02020603050405020304" pitchFamily="18" charset="0"/>
                <a:cs typeface="Times New Roman" panose="02020603050405020304" pitchFamily="18" charset="0"/>
              </a:rPr>
              <a:t> </a:t>
            </a:r>
            <a:r>
              <a:rPr lang="en-US" sz="1800" dirty="0" err="1">
                <a:solidFill>
                  <a:srgbClr val="FEFFFF"/>
                </a:solidFill>
                <a:latin typeface="Times New Roman" panose="02020603050405020304" pitchFamily="18" charset="0"/>
                <a:cs typeface="Times New Roman" panose="02020603050405020304" pitchFamily="18" charset="0"/>
              </a:rPr>
              <a:t>số</a:t>
            </a:r>
            <a:r>
              <a:rPr lang="en-US" sz="1800" dirty="0">
                <a:solidFill>
                  <a:srgbClr val="FEFFFF"/>
                </a:solidFill>
                <a:latin typeface="Times New Roman" panose="02020603050405020304" pitchFamily="18" charset="0"/>
                <a:cs typeface="Times New Roman" panose="02020603050405020304" pitchFamily="18" charset="0"/>
              </a:rPr>
              <a:t> </a:t>
            </a:r>
            <a:r>
              <a:rPr lang="en-US" sz="1800" dirty="0" err="1">
                <a:solidFill>
                  <a:srgbClr val="FEFFFF"/>
                </a:solidFill>
                <a:latin typeface="Times New Roman" panose="02020603050405020304" pitchFamily="18" charset="0"/>
                <a:cs typeface="Times New Roman" panose="02020603050405020304" pitchFamily="18" charset="0"/>
              </a:rPr>
              <a:t>liệu</a:t>
            </a:r>
            <a:r>
              <a:rPr lang="en-US" sz="1800" dirty="0">
                <a:solidFill>
                  <a:srgbClr val="FEFFFF"/>
                </a:solidFill>
                <a:latin typeface="Times New Roman" panose="02020603050405020304" pitchFamily="18" charset="0"/>
                <a:cs typeface="Times New Roman" panose="02020603050405020304" pitchFamily="18" charset="0"/>
              </a:rPr>
              <a:t> </a:t>
            </a:r>
            <a:r>
              <a:rPr lang="en-US" sz="1800" dirty="0" err="1">
                <a:solidFill>
                  <a:srgbClr val="FEFFFF"/>
                </a:solidFill>
                <a:latin typeface="Times New Roman" panose="02020603050405020304" pitchFamily="18" charset="0"/>
                <a:cs typeface="Times New Roman" panose="02020603050405020304" pitchFamily="18" charset="0"/>
              </a:rPr>
              <a:t>này</a:t>
            </a:r>
            <a:r>
              <a:rPr lang="en-US" sz="1800" dirty="0">
                <a:solidFill>
                  <a:srgbClr val="FEFFFF"/>
                </a:solidFill>
                <a:latin typeface="Times New Roman" panose="02020603050405020304" pitchFamily="18" charset="0"/>
                <a:cs typeface="Times New Roman" panose="02020603050405020304" pitchFamily="18" charset="0"/>
              </a:rPr>
              <a:t> </a:t>
            </a:r>
            <a:r>
              <a:rPr lang="en-US" sz="1800" dirty="0" err="1">
                <a:solidFill>
                  <a:srgbClr val="FEFFFF"/>
                </a:solidFill>
                <a:latin typeface="Times New Roman" panose="02020603050405020304" pitchFamily="18" charset="0"/>
                <a:cs typeface="Times New Roman" panose="02020603050405020304" pitchFamily="18" charset="0"/>
              </a:rPr>
              <a:t>đã</a:t>
            </a:r>
            <a:r>
              <a:rPr lang="en-US" sz="1800" dirty="0">
                <a:solidFill>
                  <a:srgbClr val="FEFFFF"/>
                </a:solidFill>
                <a:latin typeface="Times New Roman" panose="02020603050405020304" pitchFamily="18" charset="0"/>
                <a:cs typeface="Times New Roman" panose="02020603050405020304" pitchFamily="18" charset="0"/>
              </a:rPr>
              <a:t> </a:t>
            </a:r>
            <a:r>
              <a:rPr lang="en-US" sz="1800" dirty="0" err="1">
                <a:solidFill>
                  <a:srgbClr val="FEFFFF"/>
                </a:solidFill>
                <a:latin typeface="Times New Roman" panose="02020603050405020304" pitchFamily="18" charset="0"/>
                <a:cs typeface="Times New Roman" panose="02020603050405020304" pitchFamily="18" charset="0"/>
              </a:rPr>
              <a:t>có</a:t>
            </a:r>
            <a:r>
              <a:rPr lang="en-US" sz="1800" dirty="0">
                <a:solidFill>
                  <a:srgbClr val="FEFFFF"/>
                </a:solidFill>
                <a:latin typeface="Times New Roman" panose="02020603050405020304" pitchFamily="18" charset="0"/>
                <a:cs typeface="Times New Roman" panose="02020603050405020304" pitchFamily="18" charset="0"/>
              </a:rPr>
              <a:t> </a:t>
            </a:r>
            <a:r>
              <a:rPr lang="en-US" sz="1800" dirty="0" err="1">
                <a:solidFill>
                  <a:srgbClr val="FEFFFF"/>
                </a:solidFill>
                <a:latin typeface="Times New Roman" panose="02020603050405020304" pitchFamily="18" charset="0"/>
                <a:cs typeface="Times New Roman" panose="02020603050405020304" pitchFamily="18" charset="0"/>
              </a:rPr>
              <a:t>sự</a:t>
            </a:r>
            <a:r>
              <a:rPr lang="en-US" sz="1800" dirty="0">
                <a:solidFill>
                  <a:srgbClr val="FEFFFF"/>
                </a:solidFill>
                <a:latin typeface="Times New Roman" panose="02020603050405020304" pitchFamily="18" charset="0"/>
                <a:cs typeface="Times New Roman" panose="02020603050405020304" pitchFamily="18" charset="0"/>
              </a:rPr>
              <a:t> </a:t>
            </a:r>
            <a:r>
              <a:rPr lang="en-US" sz="1800" dirty="0" err="1">
                <a:solidFill>
                  <a:srgbClr val="FEFFFF"/>
                </a:solidFill>
                <a:latin typeface="Times New Roman" panose="02020603050405020304" pitchFamily="18" charset="0"/>
                <a:cs typeface="Times New Roman" panose="02020603050405020304" pitchFamily="18" charset="0"/>
              </a:rPr>
              <a:t>thay</a:t>
            </a:r>
            <a:r>
              <a:rPr lang="en-US" sz="1800" dirty="0">
                <a:solidFill>
                  <a:srgbClr val="FEFFFF"/>
                </a:solidFill>
                <a:latin typeface="Times New Roman" panose="02020603050405020304" pitchFamily="18" charset="0"/>
                <a:cs typeface="Times New Roman" panose="02020603050405020304" pitchFamily="18" charset="0"/>
              </a:rPr>
              <a:t> </a:t>
            </a:r>
            <a:r>
              <a:rPr lang="en-US" sz="1800" dirty="0" err="1">
                <a:solidFill>
                  <a:srgbClr val="FEFFFF"/>
                </a:solidFill>
                <a:latin typeface="Times New Roman" panose="02020603050405020304" pitchFamily="18" charset="0"/>
                <a:cs typeface="Times New Roman" panose="02020603050405020304" pitchFamily="18" charset="0"/>
              </a:rPr>
              <a:t>đổi</a:t>
            </a:r>
            <a:r>
              <a:rPr lang="en-US" sz="1800" dirty="0">
                <a:solidFill>
                  <a:srgbClr val="FEFFFF"/>
                </a:solidFill>
                <a:latin typeface="Times New Roman" panose="02020603050405020304" pitchFamily="18" charset="0"/>
                <a:cs typeface="Times New Roman" panose="02020603050405020304" pitchFamily="18" charset="0"/>
              </a:rPr>
              <a:t> </a:t>
            </a:r>
            <a:r>
              <a:rPr lang="en-US" sz="1800" dirty="0" err="1">
                <a:solidFill>
                  <a:srgbClr val="FEFFFF"/>
                </a:solidFill>
                <a:latin typeface="Times New Roman" panose="02020603050405020304" pitchFamily="18" charset="0"/>
                <a:cs typeface="Times New Roman" panose="02020603050405020304" pitchFamily="18" charset="0"/>
              </a:rPr>
              <a:t>vì</a:t>
            </a:r>
            <a:r>
              <a:rPr lang="en-US" sz="1800" dirty="0">
                <a:solidFill>
                  <a:srgbClr val="FEFFFF"/>
                </a:solidFill>
                <a:latin typeface="Times New Roman" panose="02020603050405020304" pitchFamily="18" charset="0"/>
                <a:cs typeface="Times New Roman" panose="02020603050405020304" pitchFamily="18" charset="0"/>
              </a:rPr>
              <a:t> </a:t>
            </a:r>
            <a:r>
              <a:rPr lang="en-US" sz="1800" dirty="0" err="1">
                <a:solidFill>
                  <a:srgbClr val="FEFFFF"/>
                </a:solidFill>
                <a:latin typeface="Times New Roman" panose="02020603050405020304" pitchFamily="18" charset="0"/>
                <a:cs typeface="Times New Roman" panose="02020603050405020304" pitchFamily="18" charset="0"/>
              </a:rPr>
              <a:t>những</a:t>
            </a:r>
            <a:r>
              <a:rPr lang="en-US" sz="1800" dirty="0">
                <a:solidFill>
                  <a:srgbClr val="FEFFFF"/>
                </a:solidFill>
                <a:latin typeface="Times New Roman" panose="02020603050405020304" pitchFamily="18" charset="0"/>
                <a:cs typeface="Times New Roman" panose="02020603050405020304" pitchFamily="18" charset="0"/>
              </a:rPr>
              <a:t> </a:t>
            </a:r>
            <a:r>
              <a:rPr lang="en-US" sz="1800" dirty="0" err="1">
                <a:solidFill>
                  <a:srgbClr val="FEFFFF"/>
                </a:solidFill>
                <a:latin typeface="Times New Roman" panose="02020603050405020304" pitchFamily="18" charset="0"/>
                <a:cs typeface="Times New Roman" panose="02020603050405020304" pitchFamily="18" charset="0"/>
              </a:rPr>
              <a:t>ảnh</a:t>
            </a:r>
            <a:r>
              <a:rPr lang="en-US" sz="1800" dirty="0">
                <a:solidFill>
                  <a:srgbClr val="FEFFFF"/>
                </a:solidFill>
                <a:latin typeface="Times New Roman" panose="02020603050405020304" pitchFamily="18" charset="0"/>
                <a:cs typeface="Times New Roman" panose="02020603050405020304" pitchFamily="18" charset="0"/>
              </a:rPr>
              <a:t> </a:t>
            </a:r>
            <a:r>
              <a:rPr lang="en-US" sz="1800" dirty="0" err="1">
                <a:solidFill>
                  <a:srgbClr val="FEFFFF"/>
                </a:solidFill>
                <a:latin typeface="Times New Roman" panose="02020603050405020304" pitchFamily="18" charset="0"/>
                <a:cs typeface="Times New Roman" panose="02020603050405020304" pitchFamily="18" charset="0"/>
              </a:rPr>
              <a:t>hưởng</a:t>
            </a:r>
            <a:r>
              <a:rPr lang="en-US" sz="1800" dirty="0">
                <a:solidFill>
                  <a:srgbClr val="FEFFFF"/>
                </a:solidFill>
                <a:latin typeface="Times New Roman" panose="02020603050405020304" pitchFamily="18" charset="0"/>
                <a:cs typeface="Times New Roman" panose="02020603050405020304" pitchFamily="18" charset="0"/>
              </a:rPr>
              <a:t> </a:t>
            </a:r>
            <a:r>
              <a:rPr lang="en-US" sz="1800" dirty="0" err="1">
                <a:solidFill>
                  <a:srgbClr val="FEFFFF"/>
                </a:solidFill>
                <a:latin typeface="Times New Roman" panose="02020603050405020304" pitchFamily="18" charset="0"/>
                <a:cs typeface="Times New Roman" panose="02020603050405020304" pitchFamily="18" charset="0"/>
              </a:rPr>
              <a:t>trực</a:t>
            </a:r>
            <a:r>
              <a:rPr lang="en-US" sz="1800" dirty="0">
                <a:solidFill>
                  <a:srgbClr val="FEFFFF"/>
                </a:solidFill>
                <a:latin typeface="Times New Roman" panose="02020603050405020304" pitchFamily="18" charset="0"/>
                <a:cs typeface="Times New Roman" panose="02020603050405020304" pitchFamily="18" charset="0"/>
              </a:rPr>
              <a:t> </a:t>
            </a:r>
            <a:r>
              <a:rPr lang="en-US" sz="1800" dirty="0" err="1">
                <a:solidFill>
                  <a:srgbClr val="FEFFFF"/>
                </a:solidFill>
                <a:latin typeface="Times New Roman" panose="02020603050405020304" pitchFamily="18" charset="0"/>
                <a:cs typeface="Times New Roman" panose="02020603050405020304" pitchFamily="18" charset="0"/>
              </a:rPr>
              <a:t>tiếp</a:t>
            </a:r>
            <a:r>
              <a:rPr lang="en-US" sz="1800" dirty="0">
                <a:solidFill>
                  <a:srgbClr val="FEFFFF"/>
                </a:solidFill>
                <a:latin typeface="Times New Roman" panose="02020603050405020304" pitchFamily="18" charset="0"/>
                <a:cs typeface="Times New Roman" panose="02020603050405020304" pitchFamily="18" charset="0"/>
              </a:rPr>
              <a:t> </a:t>
            </a:r>
            <a:r>
              <a:rPr lang="en-US" sz="1800" dirty="0" err="1">
                <a:solidFill>
                  <a:srgbClr val="FEFFFF"/>
                </a:solidFill>
                <a:latin typeface="Times New Roman" panose="02020603050405020304" pitchFamily="18" charset="0"/>
                <a:cs typeface="Times New Roman" panose="02020603050405020304" pitchFamily="18" charset="0"/>
              </a:rPr>
              <a:t>của</a:t>
            </a:r>
            <a:r>
              <a:rPr lang="en-US" sz="1800" dirty="0">
                <a:solidFill>
                  <a:srgbClr val="FEFFFF"/>
                </a:solidFill>
                <a:latin typeface="Times New Roman" panose="02020603050405020304" pitchFamily="18" charset="0"/>
                <a:cs typeface="Times New Roman" panose="02020603050405020304" pitchFamily="18" charset="0"/>
              </a:rPr>
              <a:t> </a:t>
            </a:r>
            <a:r>
              <a:rPr lang="en-US" sz="1800" dirty="0" err="1">
                <a:solidFill>
                  <a:srgbClr val="FEFFFF"/>
                </a:solidFill>
                <a:latin typeface="Times New Roman" panose="02020603050405020304" pitchFamily="18" charset="0"/>
                <a:cs typeface="Times New Roman" panose="02020603050405020304" pitchFamily="18" charset="0"/>
              </a:rPr>
              <a:t>đại</a:t>
            </a:r>
            <a:r>
              <a:rPr lang="en-US" sz="1800" dirty="0">
                <a:solidFill>
                  <a:srgbClr val="FEFFFF"/>
                </a:solidFill>
                <a:latin typeface="Times New Roman" panose="02020603050405020304" pitchFamily="18" charset="0"/>
                <a:cs typeface="Times New Roman" panose="02020603050405020304" pitchFamily="18" charset="0"/>
              </a:rPr>
              <a:t> </a:t>
            </a:r>
            <a:r>
              <a:rPr lang="en-US" sz="1800" dirty="0" err="1">
                <a:solidFill>
                  <a:srgbClr val="FEFFFF"/>
                </a:solidFill>
                <a:latin typeface="Times New Roman" panose="02020603050405020304" pitchFamily="18" charset="0"/>
                <a:cs typeface="Times New Roman" panose="02020603050405020304" pitchFamily="18" charset="0"/>
              </a:rPr>
              <a:t>dịch</a:t>
            </a:r>
            <a:r>
              <a:rPr lang="en-US" sz="1800" dirty="0">
                <a:solidFill>
                  <a:srgbClr val="FEFFFF"/>
                </a:solidFill>
                <a:latin typeface="Times New Roman" panose="02020603050405020304" pitchFamily="18" charset="0"/>
                <a:cs typeface="Times New Roman" panose="02020603050405020304" pitchFamily="18" charset="0"/>
              </a:rPr>
              <a:t> COVID-19. </a:t>
            </a:r>
            <a:r>
              <a:rPr lang="en-US" sz="1800" dirty="0" err="1">
                <a:solidFill>
                  <a:srgbClr val="FEFFFF"/>
                </a:solidFill>
                <a:latin typeface="Times New Roman" panose="02020603050405020304" pitchFamily="18" charset="0"/>
                <a:cs typeface="Times New Roman" panose="02020603050405020304" pitchFamily="18" charset="0"/>
              </a:rPr>
              <a:t>Cụ</a:t>
            </a:r>
            <a:r>
              <a:rPr lang="en-US" sz="1800" dirty="0">
                <a:solidFill>
                  <a:srgbClr val="FEFFFF"/>
                </a:solidFill>
                <a:latin typeface="Times New Roman" panose="02020603050405020304" pitchFamily="18" charset="0"/>
                <a:cs typeface="Times New Roman" panose="02020603050405020304" pitchFamily="18" charset="0"/>
              </a:rPr>
              <a:t> </a:t>
            </a:r>
            <a:r>
              <a:rPr lang="en-US" sz="1800" dirty="0" err="1">
                <a:solidFill>
                  <a:srgbClr val="FEFFFF"/>
                </a:solidFill>
                <a:latin typeface="Times New Roman" panose="02020603050405020304" pitchFamily="18" charset="0"/>
                <a:cs typeface="Times New Roman" panose="02020603050405020304" pitchFamily="18" charset="0"/>
              </a:rPr>
              <a:t>thể</a:t>
            </a:r>
            <a:r>
              <a:rPr lang="en-US" sz="1800" dirty="0">
                <a:solidFill>
                  <a:srgbClr val="FEFFFF"/>
                </a:solidFill>
                <a:latin typeface="Times New Roman" panose="02020603050405020304" pitchFamily="18" charset="0"/>
                <a:cs typeface="Times New Roman" panose="02020603050405020304" pitchFamily="18" charset="0"/>
              </a:rPr>
              <a:t>, </a:t>
            </a:r>
            <a:r>
              <a:rPr lang="en-US" sz="1800" dirty="0" err="1">
                <a:solidFill>
                  <a:srgbClr val="FEFFFF"/>
                </a:solidFill>
                <a:latin typeface="Times New Roman" panose="02020603050405020304" pitchFamily="18" charset="0"/>
                <a:cs typeface="Times New Roman" panose="02020603050405020304" pitchFamily="18" charset="0"/>
              </a:rPr>
              <a:t>doanh</a:t>
            </a:r>
            <a:r>
              <a:rPr lang="en-US" sz="1800" dirty="0">
                <a:solidFill>
                  <a:srgbClr val="FEFFFF"/>
                </a:solidFill>
                <a:latin typeface="Times New Roman" panose="02020603050405020304" pitchFamily="18" charset="0"/>
                <a:cs typeface="Times New Roman" panose="02020603050405020304" pitchFamily="18" charset="0"/>
              </a:rPr>
              <a:t> </a:t>
            </a:r>
            <a:r>
              <a:rPr lang="en-US" sz="1800" dirty="0" err="1">
                <a:solidFill>
                  <a:srgbClr val="FEFFFF"/>
                </a:solidFill>
                <a:latin typeface="Times New Roman" panose="02020603050405020304" pitchFamily="18" charset="0"/>
                <a:cs typeface="Times New Roman" panose="02020603050405020304" pitchFamily="18" charset="0"/>
              </a:rPr>
              <a:t>thu</a:t>
            </a:r>
            <a:r>
              <a:rPr lang="en-US" sz="1800" dirty="0">
                <a:solidFill>
                  <a:srgbClr val="FEFFFF"/>
                </a:solidFill>
                <a:latin typeface="Times New Roman" panose="02020603050405020304" pitchFamily="18" charset="0"/>
                <a:cs typeface="Times New Roman" panose="02020603050405020304" pitchFamily="18" charset="0"/>
              </a:rPr>
              <a:t> </a:t>
            </a:r>
            <a:r>
              <a:rPr lang="en-US" sz="1800" dirty="0" err="1">
                <a:solidFill>
                  <a:srgbClr val="FEFFFF"/>
                </a:solidFill>
                <a:latin typeface="Times New Roman" panose="02020603050405020304" pitchFamily="18" charset="0"/>
                <a:cs typeface="Times New Roman" panose="02020603050405020304" pitchFamily="18" charset="0"/>
              </a:rPr>
              <a:t>Nhà</a:t>
            </a:r>
            <a:r>
              <a:rPr lang="en-US" sz="1800" dirty="0">
                <a:solidFill>
                  <a:srgbClr val="FEFFFF"/>
                </a:solidFill>
                <a:latin typeface="Times New Roman" panose="02020603050405020304" pitchFamily="18" charset="0"/>
                <a:cs typeface="Times New Roman" panose="02020603050405020304" pitchFamily="18" charset="0"/>
              </a:rPr>
              <a:t> </a:t>
            </a:r>
            <a:r>
              <a:rPr lang="en-US" sz="1800" dirty="0" err="1">
                <a:solidFill>
                  <a:srgbClr val="FEFFFF"/>
                </a:solidFill>
                <a:latin typeface="Times New Roman" panose="02020603050405020304" pitchFamily="18" charset="0"/>
                <a:cs typeface="Times New Roman" panose="02020603050405020304" pitchFamily="18" charset="0"/>
              </a:rPr>
              <a:t>thông</a:t>
            </a:r>
            <a:r>
              <a:rPr lang="en-US" sz="1800" dirty="0">
                <a:solidFill>
                  <a:srgbClr val="FEFFFF"/>
                </a:solidFill>
                <a:latin typeface="Times New Roman" panose="02020603050405020304" pitchFamily="18" charset="0"/>
                <a:cs typeface="Times New Roman" panose="02020603050405020304" pitchFamily="18" charset="0"/>
              </a:rPr>
              <a:t> </a:t>
            </a:r>
            <a:r>
              <a:rPr lang="en-US" sz="1800" dirty="0" err="1">
                <a:solidFill>
                  <a:srgbClr val="FEFFFF"/>
                </a:solidFill>
                <a:latin typeface="Times New Roman" panose="02020603050405020304" pitchFamily="18" charset="0"/>
                <a:cs typeface="Times New Roman" panose="02020603050405020304" pitchFamily="18" charset="0"/>
              </a:rPr>
              <a:t>minh</a:t>
            </a:r>
            <a:r>
              <a:rPr lang="en-US" sz="1800" dirty="0">
                <a:solidFill>
                  <a:srgbClr val="FEFFFF"/>
                </a:solidFill>
                <a:latin typeface="Times New Roman" panose="02020603050405020304" pitchFamily="18" charset="0"/>
                <a:cs typeface="Times New Roman" panose="02020603050405020304" pitchFamily="18" charset="0"/>
              </a:rPr>
              <a:t> </a:t>
            </a:r>
            <a:r>
              <a:rPr lang="en-US" sz="1800" dirty="0" err="1">
                <a:solidFill>
                  <a:srgbClr val="FEFFFF"/>
                </a:solidFill>
                <a:latin typeface="Times New Roman" panose="02020603050405020304" pitchFamily="18" charset="0"/>
                <a:cs typeface="Times New Roman" panose="02020603050405020304" pitchFamily="18" charset="0"/>
              </a:rPr>
              <a:t>tại</a:t>
            </a:r>
            <a:r>
              <a:rPr lang="en-US" sz="1800" dirty="0">
                <a:solidFill>
                  <a:srgbClr val="FEFFFF"/>
                </a:solidFill>
                <a:latin typeface="Times New Roman" panose="02020603050405020304" pitchFamily="18" charset="0"/>
                <a:cs typeface="Times New Roman" panose="02020603050405020304" pitchFamily="18" charset="0"/>
              </a:rPr>
              <a:t> </a:t>
            </a:r>
            <a:r>
              <a:rPr lang="en-US" sz="1800" dirty="0" err="1">
                <a:solidFill>
                  <a:srgbClr val="FEFFFF"/>
                </a:solidFill>
                <a:latin typeface="Times New Roman" panose="02020603050405020304" pitchFamily="18" charset="0"/>
                <a:cs typeface="Times New Roman" panose="02020603050405020304" pitchFamily="18" charset="0"/>
              </a:rPr>
              <a:t>thị</a:t>
            </a:r>
            <a:r>
              <a:rPr lang="en-US" sz="1800" dirty="0">
                <a:solidFill>
                  <a:srgbClr val="FEFFFF"/>
                </a:solidFill>
                <a:latin typeface="Times New Roman" panose="02020603050405020304" pitchFamily="18" charset="0"/>
                <a:cs typeface="Times New Roman" panose="02020603050405020304" pitchFamily="18" charset="0"/>
              </a:rPr>
              <a:t> </a:t>
            </a:r>
            <a:r>
              <a:rPr lang="en-US" sz="1800" dirty="0" err="1">
                <a:solidFill>
                  <a:srgbClr val="FEFFFF"/>
                </a:solidFill>
                <a:latin typeface="Times New Roman" panose="02020603050405020304" pitchFamily="18" charset="0"/>
                <a:cs typeface="Times New Roman" panose="02020603050405020304" pitchFamily="18" charset="0"/>
              </a:rPr>
              <a:t>trường</a:t>
            </a:r>
            <a:r>
              <a:rPr lang="en-US" sz="1800" dirty="0">
                <a:solidFill>
                  <a:srgbClr val="FEFFFF"/>
                </a:solidFill>
                <a:latin typeface="Times New Roman" panose="02020603050405020304" pitchFamily="18" charset="0"/>
                <a:cs typeface="Times New Roman" panose="02020603050405020304" pitchFamily="18" charset="0"/>
              </a:rPr>
              <a:t> </a:t>
            </a:r>
            <a:r>
              <a:rPr lang="en-US" sz="1800" dirty="0" err="1">
                <a:solidFill>
                  <a:srgbClr val="FEFFFF"/>
                </a:solidFill>
                <a:latin typeface="Times New Roman" panose="02020603050405020304" pitchFamily="18" charset="0"/>
                <a:cs typeface="Times New Roman" panose="02020603050405020304" pitchFamily="18" charset="0"/>
              </a:rPr>
              <a:t>Việt</a:t>
            </a:r>
            <a:r>
              <a:rPr lang="en-US" sz="1800" dirty="0">
                <a:solidFill>
                  <a:srgbClr val="FEFFFF"/>
                </a:solidFill>
                <a:latin typeface="Times New Roman" panose="02020603050405020304" pitchFamily="18" charset="0"/>
                <a:cs typeface="Times New Roman" panose="02020603050405020304" pitchFamily="18" charset="0"/>
              </a:rPr>
              <a:t> Nam </a:t>
            </a:r>
            <a:r>
              <a:rPr lang="en-US" sz="1800" dirty="0" err="1">
                <a:solidFill>
                  <a:srgbClr val="FEFFFF"/>
                </a:solidFill>
                <a:latin typeface="Times New Roman" panose="02020603050405020304" pitchFamily="18" charset="0"/>
                <a:cs typeface="Times New Roman" panose="02020603050405020304" pitchFamily="18" charset="0"/>
              </a:rPr>
              <a:t>được</a:t>
            </a:r>
            <a:r>
              <a:rPr lang="en-US" sz="1800" dirty="0">
                <a:solidFill>
                  <a:srgbClr val="FEFFFF"/>
                </a:solidFill>
                <a:latin typeface="Times New Roman" panose="02020603050405020304" pitchFamily="18" charset="0"/>
                <a:cs typeface="Times New Roman" panose="02020603050405020304" pitchFamily="18" charset="0"/>
              </a:rPr>
              <a:t> </a:t>
            </a:r>
            <a:r>
              <a:rPr lang="en-US" sz="1800" dirty="0" err="1">
                <a:solidFill>
                  <a:srgbClr val="FEFFFF"/>
                </a:solidFill>
                <a:latin typeface="Times New Roman" panose="02020603050405020304" pitchFamily="18" charset="0"/>
                <a:cs typeface="Times New Roman" panose="02020603050405020304" pitchFamily="18" charset="0"/>
              </a:rPr>
              <a:t>dự</a:t>
            </a:r>
            <a:r>
              <a:rPr lang="en-US" sz="1800" dirty="0">
                <a:solidFill>
                  <a:srgbClr val="FEFFFF"/>
                </a:solidFill>
                <a:latin typeface="Times New Roman" panose="02020603050405020304" pitchFamily="18" charset="0"/>
                <a:cs typeface="Times New Roman" panose="02020603050405020304" pitchFamily="18" charset="0"/>
              </a:rPr>
              <a:t> </a:t>
            </a:r>
            <a:r>
              <a:rPr lang="en-US" sz="1800" dirty="0" err="1">
                <a:solidFill>
                  <a:srgbClr val="FEFFFF"/>
                </a:solidFill>
                <a:latin typeface="Times New Roman" panose="02020603050405020304" pitchFamily="18" charset="0"/>
                <a:cs typeface="Times New Roman" panose="02020603050405020304" pitchFamily="18" charset="0"/>
              </a:rPr>
              <a:t>đoán</a:t>
            </a:r>
            <a:r>
              <a:rPr lang="en-US" sz="1800" dirty="0">
                <a:solidFill>
                  <a:srgbClr val="FEFFFF"/>
                </a:solidFill>
                <a:latin typeface="Times New Roman" panose="02020603050405020304" pitchFamily="18" charset="0"/>
                <a:cs typeface="Times New Roman" panose="02020603050405020304" pitchFamily="18" charset="0"/>
              </a:rPr>
              <a:t> </a:t>
            </a:r>
            <a:r>
              <a:rPr lang="en-US" sz="1800" dirty="0" err="1">
                <a:solidFill>
                  <a:srgbClr val="FEFFFF"/>
                </a:solidFill>
                <a:latin typeface="Times New Roman" panose="02020603050405020304" pitchFamily="18" charset="0"/>
                <a:cs typeface="Times New Roman" panose="02020603050405020304" pitchFamily="18" charset="0"/>
              </a:rPr>
              <a:t>sẽ</a:t>
            </a:r>
            <a:r>
              <a:rPr lang="en-US" sz="1800" dirty="0">
                <a:solidFill>
                  <a:srgbClr val="FEFFFF"/>
                </a:solidFill>
                <a:latin typeface="Times New Roman" panose="02020603050405020304" pitchFamily="18" charset="0"/>
                <a:cs typeface="Times New Roman" panose="02020603050405020304" pitchFamily="18" charset="0"/>
              </a:rPr>
              <a:t> </a:t>
            </a:r>
            <a:r>
              <a:rPr lang="en-US" sz="1800" dirty="0" err="1">
                <a:solidFill>
                  <a:srgbClr val="FEFFFF"/>
                </a:solidFill>
                <a:latin typeface="Times New Roman" panose="02020603050405020304" pitchFamily="18" charset="0"/>
                <a:cs typeface="Times New Roman" panose="02020603050405020304" pitchFamily="18" charset="0"/>
              </a:rPr>
              <a:t>lần</a:t>
            </a:r>
            <a:r>
              <a:rPr lang="en-US" sz="1800" dirty="0">
                <a:solidFill>
                  <a:srgbClr val="FEFFFF"/>
                </a:solidFill>
                <a:latin typeface="Times New Roman" panose="02020603050405020304" pitchFamily="18" charset="0"/>
                <a:cs typeface="Times New Roman" panose="02020603050405020304" pitchFamily="18" charset="0"/>
              </a:rPr>
              <a:t> </a:t>
            </a:r>
            <a:r>
              <a:rPr lang="en-US" sz="1800" dirty="0" err="1">
                <a:solidFill>
                  <a:srgbClr val="FEFFFF"/>
                </a:solidFill>
                <a:latin typeface="Times New Roman" panose="02020603050405020304" pitchFamily="18" charset="0"/>
                <a:cs typeface="Times New Roman" panose="02020603050405020304" pitchFamily="18" charset="0"/>
              </a:rPr>
              <a:t>lượt</a:t>
            </a:r>
            <a:r>
              <a:rPr lang="en-US" sz="1800" dirty="0">
                <a:solidFill>
                  <a:srgbClr val="FEFFFF"/>
                </a:solidFill>
                <a:latin typeface="Times New Roman" panose="02020603050405020304" pitchFamily="18" charset="0"/>
                <a:cs typeface="Times New Roman" panose="02020603050405020304" pitchFamily="18" charset="0"/>
              </a:rPr>
              <a:t> </a:t>
            </a:r>
            <a:r>
              <a:rPr lang="en-US" sz="1800" dirty="0" err="1">
                <a:solidFill>
                  <a:srgbClr val="FEFFFF"/>
                </a:solidFill>
                <a:latin typeface="Times New Roman" panose="02020603050405020304" pitchFamily="18" charset="0"/>
                <a:cs typeface="Times New Roman" panose="02020603050405020304" pitchFamily="18" charset="0"/>
              </a:rPr>
              <a:t>đạt</a:t>
            </a:r>
            <a:r>
              <a:rPr lang="en-US" sz="1800" dirty="0">
                <a:solidFill>
                  <a:srgbClr val="FEFFFF"/>
                </a:solidFill>
                <a:latin typeface="Times New Roman" panose="02020603050405020304" pitchFamily="18" charset="0"/>
                <a:cs typeface="Times New Roman" panose="02020603050405020304" pitchFamily="18" charset="0"/>
              </a:rPr>
              <a:t> </a:t>
            </a:r>
            <a:r>
              <a:rPr lang="en-US" sz="1800" dirty="0" err="1">
                <a:solidFill>
                  <a:srgbClr val="FEFFFF"/>
                </a:solidFill>
                <a:latin typeface="Times New Roman" panose="02020603050405020304" pitchFamily="18" charset="0"/>
                <a:cs typeface="Times New Roman" panose="02020603050405020304" pitchFamily="18" charset="0"/>
              </a:rPr>
              <a:t>mức</a:t>
            </a:r>
            <a:r>
              <a:rPr lang="en-US" sz="1800" dirty="0">
                <a:solidFill>
                  <a:srgbClr val="FEFFFF"/>
                </a:solidFill>
                <a:latin typeface="Times New Roman" panose="02020603050405020304" pitchFamily="18" charset="0"/>
                <a:cs typeface="Times New Roman" panose="02020603050405020304" pitchFamily="18" charset="0"/>
              </a:rPr>
              <a:t>:</a:t>
            </a:r>
          </a:p>
          <a:p>
            <a:pPr marL="0" indent="0">
              <a:buNone/>
            </a:pPr>
            <a:r>
              <a:rPr lang="en-US" sz="1800" dirty="0" err="1">
                <a:solidFill>
                  <a:srgbClr val="FEFFFF"/>
                </a:solidFill>
                <a:latin typeface="Times New Roman" panose="02020603050405020304" pitchFamily="18" charset="0"/>
                <a:cs typeface="Times New Roman" panose="02020603050405020304" pitchFamily="18" charset="0"/>
              </a:rPr>
              <a:t>Năm</a:t>
            </a:r>
            <a:r>
              <a:rPr lang="en-US" sz="1800" dirty="0">
                <a:solidFill>
                  <a:srgbClr val="FEFFFF"/>
                </a:solidFill>
                <a:latin typeface="Times New Roman" panose="02020603050405020304" pitchFamily="18" charset="0"/>
                <a:cs typeface="Times New Roman" panose="02020603050405020304" pitchFamily="18" charset="0"/>
              </a:rPr>
              <a:t> 2021 : 183,9 </a:t>
            </a:r>
            <a:r>
              <a:rPr lang="en-US" sz="1800" dirty="0" err="1">
                <a:solidFill>
                  <a:srgbClr val="FEFFFF"/>
                </a:solidFill>
                <a:latin typeface="Times New Roman" panose="02020603050405020304" pitchFamily="18" charset="0"/>
                <a:cs typeface="Times New Roman" panose="02020603050405020304" pitchFamily="18" charset="0"/>
              </a:rPr>
              <a:t>triệu</a:t>
            </a:r>
            <a:r>
              <a:rPr lang="en-US" sz="1800" dirty="0">
                <a:solidFill>
                  <a:srgbClr val="FEFFFF"/>
                </a:solidFill>
                <a:latin typeface="Times New Roman" panose="02020603050405020304" pitchFamily="18" charset="0"/>
                <a:cs typeface="Times New Roman" panose="02020603050405020304" pitchFamily="18" charset="0"/>
              </a:rPr>
              <a:t> </a:t>
            </a:r>
            <a:r>
              <a:rPr lang="en-US" sz="1800" dirty="0" err="1">
                <a:solidFill>
                  <a:srgbClr val="FEFFFF"/>
                </a:solidFill>
                <a:latin typeface="Times New Roman" panose="02020603050405020304" pitchFamily="18" charset="0"/>
                <a:cs typeface="Times New Roman" panose="02020603050405020304" pitchFamily="18" charset="0"/>
              </a:rPr>
              <a:t>đô-Năm</a:t>
            </a:r>
            <a:r>
              <a:rPr lang="en-US" sz="1800" dirty="0">
                <a:solidFill>
                  <a:srgbClr val="FEFFFF"/>
                </a:solidFill>
                <a:latin typeface="Times New Roman" panose="02020603050405020304" pitchFamily="18" charset="0"/>
                <a:cs typeface="Times New Roman" panose="02020603050405020304" pitchFamily="18" charset="0"/>
              </a:rPr>
              <a:t> 2022 : 251    </a:t>
            </a:r>
            <a:r>
              <a:rPr lang="en-US" sz="1800" dirty="0" err="1">
                <a:solidFill>
                  <a:srgbClr val="FEFFFF"/>
                </a:solidFill>
                <a:latin typeface="Times New Roman" panose="02020603050405020304" pitchFamily="18" charset="0"/>
                <a:cs typeface="Times New Roman" panose="02020603050405020304" pitchFamily="18" charset="0"/>
              </a:rPr>
              <a:t>triệu</a:t>
            </a:r>
            <a:r>
              <a:rPr lang="en-US" sz="1800" dirty="0">
                <a:solidFill>
                  <a:srgbClr val="FEFFFF"/>
                </a:solidFill>
                <a:latin typeface="Times New Roman" panose="02020603050405020304" pitchFamily="18" charset="0"/>
                <a:cs typeface="Times New Roman" panose="02020603050405020304" pitchFamily="18" charset="0"/>
              </a:rPr>
              <a:t> </a:t>
            </a:r>
            <a:r>
              <a:rPr lang="en-US" sz="1800" dirty="0" err="1">
                <a:solidFill>
                  <a:srgbClr val="FEFFFF"/>
                </a:solidFill>
                <a:latin typeface="Times New Roman" panose="02020603050405020304" pitchFamily="18" charset="0"/>
                <a:cs typeface="Times New Roman" panose="02020603050405020304" pitchFamily="18" charset="0"/>
              </a:rPr>
              <a:t>đô</a:t>
            </a:r>
            <a:r>
              <a:rPr lang="en-US" sz="1800" dirty="0">
                <a:solidFill>
                  <a:srgbClr val="FEFFFF"/>
                </a:solidFill>
                <a:latin typeface="Times New Roman" panose="02020603050405020304" pitchFamily="18" charset="0"/>
                <a:cs typeface="Times New Roman" panose="02020603050405020304" pitchFamily="18" charset="0"/>
              </a:rPr>
              <a:t>  </a:t>
            </a:r>
          </a:p>
          <a:p>
            <a:pPr marL="0" indent="0">
              <a:buNone/>
            </a:pPr>
            <a:r>
              <a:rPr lang="en-US" sz="1800" dirty="0" err="1">
                <a:solidFill>
                  <a:srgbClr val="FEFFFF"/>
                </a:solidFill>
                <a:latin typeface="Times New Roman" panose="02020603050405020304" pitchFamily="18" charset="0"/>
                <a:cs typeface="Times New Roman" panose="02020603050405020304" pitchFamily="18" charset="0"/>
              </a:rPr>
              <a:t>Năm</a:t>
            </a:r>
            <a:r>
              <a:rPr lang="en-US" sz="1800" dirty="0">
                <a:solidFill>
                  <a:srgbClr val="FEFFFF"/>
                </a:solidFill>
                <a:latin typeface="Times New Roman" panose="02020603050405020304" pitchFamily="18" charset="0"/>
                <a:cs typeface="Times New Roman" panose="02020603050405020304" pitchFamily="18" charset="0"/>
              </a:rPr>
              <a:t> 2025 : 449,1 </a:t>
            </a:r>
            <a:r>
              <a:rPr lang="en-US" sz="1800" dirty="0" err="1">
                <a:solidFill>
                  <a:srgbClr val="FEFFFF"/>
                </a:solidFill>
                <a:latin typeface="Times New Roman" panose="02020603050405020304" pitchFamily="18" charset="0"/>
                <a:cs typeface="Times New Roman" panose="02020603050405020304" pitchFamily="18" charset="0"/>
              </a:rPr>
              <a:t>triệu</a:t>
            </a:r>
            <a:r>
              <a:rPr lang="en-US" sz="1800" dirty="0">
                <a:solidFill>
                  <a:srgbClr val="FEFFFF"/>
                </a:solidFill>
                <a:latin typeface="Times New Roman" panose="02020603050405020304" pitchFamily="18" charset="0"/>
                <a:cs typeface="Times New Roman" panose="02020603050405020304" pitchFamily="18" charset="0"/>
              </a:rPr>
              <a:t> </a:t>
            </a:r>
            <a:r>
              <a:rPr lang="en-US" sz="1800" dirty="0" err="1">
                <a:solidFill>
                  <a:srgbClr val="FEFFFF"/>
                </a:solidFill>
                <a:latin typeface="Times New Roman" panose="02020603050405020304" pitchFamily="18" charset="0"/>
                <a:cs typeface="Times New Roman" panose="02020603050405020304" pitchFamily="18" charset="0"/>
              </a:rPr>
              <a:t>đô</a:t>
            </a:r>
            <a:r>
              <a:rPr lang="en-US" sz="1800" dirty="0">
                <a:solidFill>
                  <a:srgbClr val="FEFFFF"/>
                </a:solidFill>
                <a:latin typeface="Times New Roman" panose="02020603050405020304" pitchFamily="18" charset="0"/>
                <a:cs typeface="Times New Roman" panose="02020603050405020304" pitchFamily="18" charset="0"/>
              </a:rPr>
              <a:t> </a:t>
            </a:r>
          </a:p>
          <a:p>
            <a:pPr marL="0" indent="0">
              <a:buNone/>
            </a:pPr>
            <a:endParaRPr lang="en-US" sz="1800" dirty="0">
              <a:solidFill>
                <a:srgbClr val="FEFFFF"/>
              </a:solidFill>
              <a:latin typeface="+mj-lt"/>
            </a:endParaRPr>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57966" y="164245"/>
            <a:ext cx="914693" cy="331411"/>
          </a:xfrm>
          <a:prstGeom prst="rect">
            <a:avLst/>
          </a:prstGeom>
        </p:spPr>
      </p:pic>
    </p:spTree>
    <p:extLst>
      <p:ext uri="{BB962C8B-B14F-4D97-AF65-F5344CB8AC3E}">
        <p14:creationId xmlns:p14="http://schemas.microsoft.com/office/powerpoint/2010/main" val="42918993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958506" y="800392"/>
            <a:ext cx="10264697" cy="1212102"/>
          </a:xfrm>
        </p:spPr>
        <p:txBody>
          <a:bodyPr>
            <a:normAutofit/>
          </a:bodyPr>
          <a:lstStyle/>
          <a:p>
            <a:r>
              <a:rPr lang="en-US" sz="4000">
                <a:solidFill>
                  <a:srgbClr val="FFFFFF"/>
                </a:solidFill>
                <a:latin typeface="Times New Roman" panose="02020603050405020304" pitchFamily="18" charset="0"/>
                <a:cs typeface="Times New Roman" panose="02020603050405020304" pitchFamily="18" charset="0"/>
              </a:rPr>
              <a:t>Danh sách thương hiệu nhà thông minh Smarthome tại Việt nam</a:t>
            </a:r>
          </a:p>
        </p:txBody>
      </p:sp>
      <p:sp>
        <p:nvSpPr>
          <p:cNvPr id="3" name="Content Placeholder 2"/>
          <p:cNvSpPr>
            <a:spLocks noGrp="1"/>
          </p:cNvSpPr>
          <p:nvPr>
            <p:ph idx="1"/>
          </p:nvPr>
        </p:nvSpPr>
        <p:spPr>
          <a:xfrm>
            <a:off x="1367624" y="2490436"/>
            <a:ext cx="9708995" cy="3567173"/>
          </a:xfrm>
        </p:spPr>
        <p:txBody>
          <a:bodyPr anchor="ctr">
            <a:normAutofit/>
          </a:bodyPr>
          <a:lstStyle/>
          <a:p>
            <a:pPr marL="0" indent="0">
              <a:buNone/>
            </a:pPr>
            <a:r>
              <a:rPr lang="en-US" sz="2400" dirty="0" err="1">
                <a:latin typeface="Times New Roman" panose="02020603050405020304" pitchFamily="18" charset="0"/>
                <a:cs typeface="Times New Roman" panose="02020603050405020304" pitchFamily="18" charset="0"/>
              </a:rPr>
              <a:t>Hiện</a:t>
            </a:r>
            <a:r>
              <a:rPr lang="en-US" sz="2400" dirty="0">
                <a:latin typeface="Times New Roman" panose="02020603050405020304" pitchFamily="18" charset="0"/>
                <a:cs typeface="Times New Roman" panose="02020603050405020304" pitchFamily="18" charset="0"/>
              </a:rPr>
              <a:t> nay tai </a:t>
            </a:r>
            <a:r>
              <a:rPr lang="en-US" sz="2400" dirty="0" err="1">
                <a:latin typeface="Times New Roman" panose="02020603050405020304" pitchFamily="18" charset="0"/>
                <a:cs typeface="Times New Roman" panose="02020603050405020304" pitchFamily="18" charset="0"/>
              </a:rPr>
              <a:t>Việt</a:t>
            </a:r>
            <a:r>
              <a:rPr lang="en-US" sz="2400" dirty="0">
                <a:latin typeface="Times New Roman" panose="02020603050405020304" pitchFamily="18" charset="0"/>
                <a:cs typeface="Times New Roman" panose="02020603050405020304" pitchFamily="18" charset="0"/>
              </a:rPr>
              <a:t> Nam </a:t>
            </a:r>
            <a:r>
              <a:rPr lang="en-US" sz="2400" dirty="0" err="1">
                <a:latin typeface="Times New Roman" panose="02020603050405020304" pitchFamily="18" charset="0"/>
                <a:cs typeface="Times New Roman" panose="02020603050405020304" pitchFamily="18" charset="0"/>
              </a:rPr>
              <a:t>đang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có</a:t>
            </a:r>
            <a:r>
              <a:rPr lang="en-US" sz="2400" dirty="0">
                <a:latin typeface="Times New Roman" panose="02020603050405020304" pitchFamily="18" charset="0"/>
                <a:cs typeface="Times New Roman" panose="02020603050405020304" pitchFamily="18" charset="0"/>
              </a:rPr>
              <a:t> 36 </a:t>
            </a:r>
            <a:r>
              <a:rPr lang="en-US" sz="2400" dirty="0" err="1">
                <a:latin typeface="Times New Roman" panose="02020603050405020304" pitchFamily="18" charset="0"/>
                <a:cs typeface="Times New Roman" panose="02020603050405020304" pitchFamily="18" charset="0"/>
              </a:rPr>
              <a:t>thương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hiệu</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nhà</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thông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minh</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Smarthome</a:t>
            </a:r>
            <a:endParaRPr lang="en-US" sz="2400" dirty="0">
              <a:latin typeface="Times New Roman" panose="02020603050405020304" pitchFamily="18" charset="0"/>
              <a:cs typeface="Times New Roman" panose="02020603050405020304" pitchFamily="18" charset="0"/>
            </a:endParaRPr>
          </a:p>
          <a:p>
            <a:pPr marL="0" indent="0">
              <a:buNone/>
            </a:pPr>
            <a:r>
              <a:rPr lang="en-US" sz="2400" dirty="0" err="1">
                <a:latin typeface="Times New Roman" panose="02020603050405020304" pitchFamily="18" charset="0"/>
                <a:cs typeface="Times New Roman" panose="02020603050405020304" pitchFamily="18" charset="0"/>
              </a:rPr>
              <a:t>Thương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hiệu</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Việt</a:t>
            </a:r>
            <a:r>
              <a:rPr lang="en-US" sz="2400" dirty="0">
                <a:latin typeface="Times New Roman" panose="02020603050405020304" pitchFamily="18" charset="0"/>
                <a:cs typeface="Times New Roman" panose="02020603050405020304" pitchFamily="18" charset="0"/>
              </a:rPr>
              <a:t> Nam </a:t>
            </a:r>
            <a:r>
              <a:rPr lang="en-US" sz="2400" dirty="0" err="1">
                <a:latin typeface="Times New Roman" panose="02020603050405020304" pitchFamily="18" charset="0"/>
                <a:cs typeface="Times New Roman" panose="02020603050405020304" pitchFamily="18" charset="0"/>
              </a:rPr>
              <a:t>gồm</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có</a:t>
            </a:r>
            <a:r>
              <a:rPr lang="en-US" sz="2400" dirty="0">
                <a:latin typeface="Times New Roman" panose="02020603050405020304" pitchFamily="18" charset="0"/>
                <a:cs typeface="Times New Roman" panose="02020603050405020304" pitchFamily="18" charset="0"/>
              </a:rPr>
              <a:t> 9 : </a:t>
            </a:r>
            <a:r>
              <a:rPr lang="en-US" sz="2400" dirty="0" err="1">
                <a:latin typeface="Times New Roman" panose="02020603050405020304" pitchFamily="18" charset="0"/>
                <a:cs typeface="Times New Roman" panose="02020603050405020304" pitchFamily="18" charset="0"/>
              </a:rPr>
              <a:t>Lumi</a:t>
            </a:r>
            <a:r>
              <a:rPr lang="en-US" sz="2400" dirty="0">
                <a:latin typeface="Times New Roman" panose="02020603050405020304" pitchFamily="18" charset="0"/>
                <a:cs typeface="Times New Roman" panose="02020603050405020304" pitchFamily="18" charset="0"/>
              </a:rPr>
              <a:t>, BKAV, </a:t>
            </a:r>
            <a:r>
              <a:rPr lang="en-US" sz="2400" dirty="0" err="1">
                <a:latin typeface="Times New Roman" panose="02020603050405020304" pitchFamily="18" charset="0"/>
                <a:cs typeface="Times New Roman" panose="02020603050405020304" pitchFamily="18" charset="0"/>
              </a:rPr>
              <a:t>Acis</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Điện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Quang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Dicom</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Javis</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Gem,VHT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Westsmart</a:t>
            </a:r>
            <a:endParaRPr lang="en-US" sz="2400" dirty="0">
              <a:latin typeface="Times New Roman" panose="02020603050405020304" pitchFamily="18" charset="0"/>
              <a:cs typeface="Times New Roman" panose="02020603050405020304" pitchFamily="18" charset="0"/>
            </a:endParaRPr>
          </a:p>
          <a:p>
            <a:pPr marL="0" indent="0">
              <a:buNone/>
            </a:pPr>
            <a:r>
              <a:rPr lang="en-US" sz="2400" dirty="0" err="1">
                <a:latin typeface="Times New Roman" panose="02020603050405020304" pitchFamily="18" charset="0"/>
                <a:cs typeface="Times New Roman" panose="02020603050405020304" pitchFamily="18" charset="0"/>
              </a:rPr>
              <a:t>Thương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hiệu</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nhập</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khẩu</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gồm</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có</a:t>
            </a:r>
            <a:r>
              <a:rPr lang="en-US" sz="2400" dirty="0">
                <a:latin typeface="Times New Roman" panose="02020603050405020304" pitchFamily="18" charset="0"/>
                <a:cs typeface="Times New Roman" panose="02020603050405020304" pitchFamily="18" charset="0"/>
              </a:rPr>
              <a:t> 27: Xiaomi, </a:t>
            </a:r>
            <a:r>
              <a:rPr lang="en-US" sz="2400" dirty="0" err="1">
                <a:latin typeface="Times New Roman" panose="02020603050405020304" pitchFamily="18" charset="0"/>
                <a:cs typeface="Times New Roman" panose="02020603050405020304" pitchFamily="18" charset="0"/>
              </a:rPr>
              <a:t>Tuya</a:t>
            </a:r>
            <a:r>
              <a:rPr lang="en-US" sz="2400" dirty="0">
                <a:latin typeface="Times New Roman" panose="02020603050405020304" pitchFamily="18" charset="0"/>
                <a:cs typeface="Times New Roman" panose="02020603050405020304" pitchFamily="18" charset="0"/>
              </a:rPr>
              <a:t>, Philip Hue, </a:t>
            </a:r>
            <a:r>
              <a:rPr lang="en-US" sz="2400" dirty="0" err="1">
                <a:latin typeface="Times New Roman" panose="02020603050405020304" pitchFamily="18" charset="0"/>
                <a:cs typeface="Times New Roman" panose="02020603050405020304" pitchFamily="18" charset="0"/>
              </a:rPr>
              <a:t>Broadlink</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Fibaro</a:t>
            </a:r>
            <a:r>
              <a:rPr lang="en-US" sz="2400" dirty="0">
                <a:latin typeface="Times New Roman" panose="02020603050405020304" pitchFamily="18" charset="0"/>
                <a:cs typeface="Times New Roman" panose="02020603050405020304" pitchFamily="18" charset="0"/>
              </a:rPr>
              <a:t>, TIS, Control4, HDL, Lutron, Leviton, Crestron, Legrand/</a:t>
            </a:r>
            <a:r>
              <a:rPr lang="en-US" sz="2400" dirty="0" err="1">
                <a:latin typeface="Times New Roman" panose="02020603050405020304" pitchFamily="18" charset="0"/>
                <a:cs typeface="Times New Roman" panose="02020603050405020304" pitchFamily="18" charset="0"/>
              </a:rPr>
              <a:t>Bticino</a:t>
            </a:r>
            <a:r>
              <a:rPr lang="en-US" sz="2400" dirty="0">
                <a:latin typeface="Times New Roman" panose="02020603050405020304" pitchFamily="18" charset="0"/>
                <a:cs typeface="Times New Roman" panose="02020603050405020304" pitchFamily="18" charset="0"/>
              </a:rPr>
              <a:t>, Schneider, </a:t>
            </a:r>
            <a:r>
              <a:rPr lang="en-US" sz="2400" dirty="0" err="1">
                <a:latin typeface="Times New Roman" panose="02020603050405020304" pitchFamily="18" charset="0"/>
                <a:cs typeface="Times New Roman" panose="02020603050405020304" pitchFamily="18" charset="0"/>
              </a:rPr>
              <a:t>Seimens</a:t>
            </a:r>
            <a:r>
              <a:rPr lang="en-US" sz="2400" dirty="0">
                <a:latin typeface="Times New Roman" panose="02020603050405020304" pitchFamily="18" charset="0"/>
                <a:cs typeface="Times New Roman" panose="02020603050405020304" pitchFamily="18" charset="0"/>
              </a:rPr>
              <a:t>, Jung, </a:t>
            </a:r>
            <a:r>
              <a:rPr lang="en-US" sz="2400" dirty="0" err="1">
                <a:latin typeface="Times New Roman" panose="02020603050405020304" pitchFamily="18" charset="0"/>
                <a:cs typeface="Times New Roman" panose="02020603050405020304" pitchFamily="18" charset="0"/>
              </a:rPr>
              <a:t>Trivum</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Eelectron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Vimar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Enikex</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Zennio</a:t>
            </a:r>
            <a:r>
              <a:rPr lang="en-US" sz="2400" dirty="0">
                <a:latin typeface="Times New Roman" panose="02020603050405020304" pitchFamily="18" charset="0"/>
                <a:cs typeface="Times New Roman" panose="02020603050405020304" pitchFamily="18" charset="0"/>
              </a:rPr>
              <a:t>, ABB, </a:t>
            </a:r>
            <a:r>
              <a:rPr lang="en-US" sz="2400" dirty="0" err="1">
                <a:latin typeface="Times New Roman" panose="02020603050405020304" pitchFamily="18" charset="0"/>
                <a:cs typeface="Times New Roman" panose="02020603050405020304" pitchFamily="18" charset="0"/>
              </a:rPr>
              <a:t>Mobieyes</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Wulian</a:t>
            </a:r>
            <a:r>
              <a:rPr lang="en-US" sz="2400" dirty="0">
                <a:latin typeface="Times New Roman" panose="02020603050405020304" pitchFamily="18" charset="0"/>
                <a:cs typeface="Times New Roman" panose="02020603050405020304" pitchFamily="18" charset="0"/>
              </a:rPr>
              <a:t>, GTC, </a:t>
            </a:r>
            <a:r>
              <a:rPr lang="en-US" sz="2400" dirty="0" err="1">
                <a:latin typeface="Times New Roman" panose="02020603050405020304" pitchFamily="18" charset="0"/>
                <a:cs typeface="Times New Roman" panose="02020603050405020304" pitchFamily="18" charset="0"/>
              </a:rPr>
              <a:t>Orvibo</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Lifesmart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Onsky</a:t>
            </a:r>
            <a:r>
              <a:rPr lang="en-US" sz="2400" dirty="0">
                <a:latin typeface="Times New Roman" panose="02020603050405020304" pitchFamily="18" charset="0"/>
                <a:cs typeface="Times New Roman" panose="02020603050405020304" pitchFamily="18" charset="0"/>
              </a:rPr>
              <a:t>.</a:t>
            </a:r>
          </a:p>
        </p:txBody>
      </p:sp>
      <p:pic>
        <p:nvPicPr>
          <p:cNvPr id="13" name="Picture 1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57966" y="164245"/>
            <a:ext cx="914693" cy="331411"/>
          </a:xfrm>
          <a:prstGeom prst="rect">
            <a:avLst/>
          </a:prstGeom>
        </p:spPr>
      </p:pic>
    </p:spTree>
    <p:extLst>
      <p:ext uri="{BB962C8B-B14F-4D97-AF65-F5344CB8AC3E}">
        <p14:creationId xmlns:p14="http://schemas.microsoft.com/office/powerpoint/2010/main" val="22242177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DSS Việt Nam  Orvibo Smart Home  Hơn cả sự tiện nghi">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838199" y="1232452"/>
            <a:ext cx="10515600" cy="4838493"/>
          </a:xfrm>
        </p:spPr>
      </p:pic>
      <p:sp>
        <p:nvSpPr>
          <p:cNvPr id="6" name="Rectangle 5"/>
          <p:cNvSpPr/>
          <p:nvPr/>
        </p:nvSpPr>
        <p:spPr>
          <a:xfrm>
            <a:off x="1047020" y="309122"/>
            <a:ext cx="10097957" cy="923330"/>
          </a:xfrm>
          <a:prstGeom prst="rect">
            <a:avLst/>
          </a:prstGeom>
          <a:noFill/>
          <a:scene3d>
            <a:camera prst="perspectiveFront"/>
            <a:lightRig rig="threePt" dir="t"/>
          </a:scene3d>
        </p:spPr>
        <p:txBody>
          <a:bodyPr wrap="none" lIns="91440" tIns="45720" rIns="91440" bIns="45720">
            <a:prstTxWarp prst="textDoubleWave1">
              <a:avLst/>
            </a:prstTxWarp>
            <a:spAutoFit/>
          </a:bodyPr>
          <a:lstStyle/>
          <a:p>
            <a:pPr algn="ctr"/>
            <a:r>
              <a:rPr lang="en-US" sz="5400" b="1" cap="none" spc="0"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latin typeface="Times New Roman" panose="02020603050405020304" pitchFamily="18" charset="0"/>
                <a:cs typeface="Times New Roman" panose="02020603050405020304" pitchFamily="18" charset="0"/>
              </a:rPr>
              <a:t>Tiện </a:t>
            </a:r>
            <a:r>
              <a:rPr lang="en-US" sz="5400" b="1" cap="none" spc="0" dirty="0" err="1">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latin typeface="Times New Roman" panose="02020603050405020304" pitchFamily="18" charset="0"/>
                <a:cs typeface="Times New Roman" panose="02020603050405020304" pitchFamily="18" charset="0"/>
              </a:rPr>
              <a:t>ích</a:t>
            </a:r>
            <a:r>
              <a:rPr lang="en-US" sz="5400" b="1" cap="none" spc="0"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latin typeface="Times New Roman" panose="02020603050405020304" pitchFamily="18" charset="0"/>
                <a:cs typeface="Times New Roman" panose="02020603050405020304" pitchFamily="18" charset="0"/>
              </a:rPr>
              <a:t> </a:t>
            </a:r>
            <a:r>
              <a:rPr lang="en-US" sz="5400" b="1" cap="none" spc="0" dirty="0" err="1">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latin typeface="Times New Roman" panose="02020603050405020304" pitchFamily="18" charset="0"/>
                <a:cs typeface="Times New Roman" panose="02020603050405020304" pitchFamily="18" charset="0"/>
              </a:rPr>
              <a:t>của</a:t>
            </a:r>
            <a:r>
              <a:rPr lang="en-US" sz="5400" b="1" cap="none" spc="0"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latin typeface="Times New Roman" panose="02020603050405020304" pitchFamily="18" charset="0"/>
                <a:cs typeface="Times New Roman" panose="02020603050405020304" pitchFamily="18" charset="0"/>
              </a:rPr>
              <a:t> </a:t>
            </a:r>
            <a:r>
              <a:rPr lang="en-US" sz="5400" b="1" cap="none" spc="0" dirty="0" err="1">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latin typeface="Times New Roman" panose="02020603050405020304" pitchFamily="18" charset="0"/>
                <a:cs typeface="Times New Roman" panose="02020603050405020304" pitchFamily="18" charset="0"/>
              </a:rPr>
              <a:t>ngôi</a:t>
            </a:r>
            <a:r>
              <a:rPr lang="en-US" sz="5400" b="1" cap="none" spc="0"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latin typeface="Times New Roman" panose="02020603050405020304" pitchFamily="18" charset="0"/>
                <a:cs typeface="Times New Roman" panose="02020603050405020304" pitchFamily="18" charset="0"/>
              </a:rPr>
              <a:t> </a:t>
            </a:r>
            <a:r>
              <a:rPr lang="en-US" sz="5400" b="1" cap="none" spc="0" dirty="0" err="1">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latin typeface="Times New Roman" panose="02020603050405020304" pitchFamily="18" charset="0"/>
                <a:cs typeface="Times New Roman" panose="02020603050405020304" pitchFamily="18" charset="0"/>
              </a:rPr>
              <a:t>nhà</a:t>
            </a:r>
            <a:r>
              <a:rPr lang="en-US" sz="5400" b="1" cap="none" spc="0"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latin typeface="Times New Roman" panose="02020603050405020304" pitchFamily="18" charset="0"/>
                <a:cs typeface="Times New Roman" panose="02020603050405020304" pitchFamily="18" charset="0"/>
              </a:rPr>
              <a:t> </a:t>
            </a:r>
            <a:r>
              <a:rPr lang="en-US" sz="5400" b="1" cap="none" spc="0" dirty="0" err="1">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latin typeface="Times New Roman" panose="02020603050405020304" pitchFamily="18" charset="0"/>
                <a:cs typeface="Times New Roman" panose="02020603050405020304" pitchFamily="18" charset="0"/>
              </a:rPr>
              <a:t>thông</a:t>
            </a:r>
            <a:r>
              <a:rPr lang="en-US" sz="5400" b="1" cap="none" spc="0"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latin typeface="Times New Roman" panose="02020603050405020304" pitchFamily="18" charset="0"/>
                <a:cs typeface="Times New Roman" panose="02020603050405020304" pitchFamily="18" charset="0"/>
              </a:rPr>
              <a:t> </a:t>
            </a:r>
            <a:r>
              <a:rPr lang="en-US" sz="5400" b="1" cap="none" spc="0" dirty="0" err="1">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latin typeface="Times New Roman" panose="02020603050405020304" pitchFamily="18" charset="0"/>
                <a:cs typeface="Times New Roman" panose="02020603050405020304" pitchFamily="18" charset="0"/>
              </a:rPr>
              <a:t>minh</a:t>
            </a:r>
            <a:r>
              <a:rPr lang="en-US" sz="5400" b="1" cap="none" spc="0"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latin typeface="Times New Roman" panose="02020603050405020304" pitchFamily="18" charset="0"/>
                <a:cs typeface="Times New Roman" panose="02020603050405020304" pitchFamily="18" charset="0"/>
              </a:rPr>
              <a:t> </a:t>
            </a:r>
            <a:r>
              <a:rPr lang="en-US" sz="5400" b="1" cap="none" spc="0" dirty="0" err="1">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latin typeface="Times New Roman" panose="02020603050405020304" pitchFamily="18" charset="0"/>
                <a:cs typeface="Times New Roman" panose="02020603050405020304" pitchFamily="18" charset="0"/>
              </a:rPr>
              <a:t>Orvibo</a:t>
            </a:r>
            <a:endParaRPr lang="en-US" sz="5400" b="1" cap="none" spc="0"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endParaRPr>
          </a:p>
        </p:txBody>
      </p:sp>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057966" y="164245"/>
            <a:ext cx="914693" cy="331411"/>
          </a:xfrm>
          <a:prstGeom prst="rect">
            <a:avLst/>
          </a:prstGeom>
        </p:spPr>
      </p:pic>
    </p:spTree>
    <p:extLst>
      <p:ext uri="{BB962C8B-B14F-4D97-AF65-F5344CB8AC3E}">
        <p14:creationId xmlns:p14="http://schemas.microsoft.com/office/powerpoint/2010/main" val="3268885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2" name="Rectangle 51">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l="27660" r="12806" b="-1"/>
          <a:stretch/>
        </p:blipFill>
        <p:spPr>
          <a:xfrm>
            <a:off x="20" y="10"/>
            <a:ext cx="6116549"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3" name="Content Placeholder 2"/>
          <p:cNvSpPr>
            <a:spLocks noGrp="1"/>
          </p:cNvSpPr>
          <p:nvPr>
            <p:ph idx="1"/>
          </p:nvPr>
        </p:nvSpPr>
        <p:spPr>
          <a:xfrm>
            <a:off x="6116569" y="1336430"/>
            <a:ext cx="5856089" cy="5359791"/>
          </a:xfrm>
        </p:spPr>
        <p:txBody>
          <a:bodyPr>
            <a:noAutofit/>
          </a:bodyPr>
          <a:lstStyle/>
          <a:p>
            <a:pPr marL="0" indent="0">
              <a:buNone/>
            </a:pPr>
            <a:r>
              <a:rPr lang="en-US" sz="1600" b="1" dirty="0">
                <a:latin typeface="Times New Roman" panose="02020603050405020304" pitchFamily="18" charset="0"/>
                <a:cs typeface="Times New Roman" panose="02020603050405020304" pitchFamily="18" charset="0"/>
              </a:rPr>
              <a:t>1. </a:t>
            </a:r>
            <a:r>
              <a:rPr lang="en-US" sz="1600" b="1" dirty="0" err="1">
                <a:latin typeface="Times New Roman" panose="02020603050405020304" pitchFamily="18" charset="0"/>
                <a:cs typeface="Times New Roman" panose="02020603050405020304" pitchFamily="18" charset="0"/>
              </a:rPr>
              <a:t>Hệ</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thống</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điều</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khiển</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chiếu</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sáng</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thông</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minh</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tiết</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kiệm</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tiện</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nghi</a:t>
            </a:r>
            <a:endParaRPr lang="en-US" sz="1600" dirty="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Điều</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khiển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bật</a:t>
            </a:r>
            <a:r>
              <a:rPr lang="en-US" sz="1600" dirty="0">
                <a:latin typeface="Times New Roman" panose="02020603050405020304" pitchFamily="18" charset="0"/>
                <a:cs typeface="Times New Roman" panose="02020603050405020304" pitchFamily="18" charset="0"/>
              </a:rPr>
              <a:t>/</a:t>
            </a:r>
            <a:r>
              <a:rPr lang="en-US" sz="1600" dirty="0" err="1">
                <a:latin typeface="Times New Roman" panose="02020603050405020304" pitchFamily="18" charset="0"/>
                <a:cs typeface="Times New Roman" panose="02020603050405020304" pitchFamily="18" charset="0"/>
              </a:rPr>
              <a:t>tắt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đèn</a:t>
            </a:r>
            <a:r>
              <a:rPr lang="en-US" sz="1600" dirty="0">
                <a:latin typeface="Times New Roman" panose="02020603050405020304" pitchFamily="18" charset="0"/>
                <a:cs typeface="Times New Roman" panose="02020603050405020304" pitchFamily="18" charset="0"/>
              </a:rPr>
              <a:t> qua smartphone</a:t>
            </a:r>
          </a:p>
          <a:p>
            <a:pPr>
              <a:buFont typeface="Wingdings" panose="05000000000000000000" pitchFamily="2" charset="2"/>
              <a:buChar char="Ø"/>
            </a:pPr>
            <a:r>
              <a:rPr lang="en-US" sz="1600" dirty="0" err="1">
                <a:latin typeface="Times New Roman" panose="02020603050405020304" pitchFamily="18" charset="0"/>
                <a:cs typeface="Times New Roman" panose="02020603050405020304" pitchFamily="18" charset="0"/>
              </a:rPr>
              <a:t>Việc</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này</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giúp</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chúng</a:t>
            </a:r>
            <a:r>
              <a:rPr lang="en-US" sz="1600" dirty="0">
                <a:latin typeface="Times New Roman" panose="02020603050405020304" pitchFamily="18" charset="0"/>
                <a:cs typeface="Times New Roman" panose="02020603050405020304" pitchFamily="18" charset="0"/>
              </a:rPr>
              <a:t> ta </a:t>
            </a:r>
            <a:r>
              <a:rPr lang="en-US" sz="1600" dirty="0" err="1">
                <a:latin typeface="Times New Roman" panose="02020603050405020304" pitchFamily="18" charset="0"/>
                <a:cs typeface="Times New Roman" panose="02020603050405020304" pitchFamily="18" charset="0"/>
              </a:rPr>
              <a:t>có</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thể</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kiểm</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tra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hệ</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thống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ánh</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sáng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của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nhà</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mình</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tại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bất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kỳ</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nơi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đâu</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ngay</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cả</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khi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bạn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đang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làm</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công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tác</a:t>
            </a:r>
            <a:r>
              <a:rPr lang="en-US" sz="1600" dirty="0">
                <a:latin typeface="Times New Roman" panose="02020603050405020304" pitchFamily="18" charset="0"/>
                <a:cs typeface="Times New Roman" panose="02020603050405020304" pitchFamily="18" charset="0"/>
              </a:rPr>
              <a:t>, du </a:t>
            </a:r>
            <a:r>
              <a:rPr lang="en-US" sz="1600" dirty="0" err="1">
                <a:latin typeface="Times New Roman" panose="02020603050405020304" pitchFamily="18" charset="0"/>
                <a:cs typeface="Times New Roman" panose="02020603050405020304" pitchFamily="18" charset="0"/>
              </a:rPr>
              <a:t>lịch</a:t>
            </a:r>
            <a:r>
              <a:rPr lang="en-US" sz="1600" dirty="0">
                <a:latin typeface="Times New Roman" panose="02020603050405020304" pitchFamily="18" charset="0"/>
                <a:cs typeface="Times New Roman" panose="02020603050405020304" pitchFamily="18" charset="0"/>
              </a:rPr>
              <a:t>… Hay </a:t>
            </a:r>
            <a:r>
              <a:rPr lang="en-US" sz="1600" dirty="0" err="1">
                <a:latin typeface="Times New Roman" panose="02020603050405020304" pitchFamily="18" charset="0"/>
                <a:cs typeface="Times New Roman" panose="02020603050405020304" pitchFamily="18" charset="0"/>
              </a:rPr>
              <a:t>ngay</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cả</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khi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bạn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đang</a:t>
            </a:r>
            <a:r>
              <a:rPr lang="en-US" sz="1600" dirty="0">
                <a:latin typeface="Times New Roman" panose="02020603050405020304" pitchFamily="18" charset="0"/>
                <a:cs typeface="Times New Roman" panose="02020603050405020304" pitchFamily="18" charset="0"/>
              </a:rPr>
              <a:t> ở </a:t>
            </a:r>
            <a:r>
              <a:rPr lang="en-US" sz="1600" dirty="0" err="1">
                <a:latin typeface="Times New Roman" panose="02020603050405020304" pitchFamily="18" charset="0"/>
                <a:cs typeface="Times New Roman" panose="02020603050405020304" pitchFamily="18" charset="0"/>
              </a:rPr>
              <a:t>nhà</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sẽ</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không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phải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mất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thời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gian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bật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cả</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chục</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cái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công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tắc</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cho</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hệ</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thống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đèn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trần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nữa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chỉ</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cần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một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cái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chạm</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nhẹ</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trên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điện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thoại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toàn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bộ</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đèn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sẽ</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được</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bật</a:t>
            </a:r>
            <a:r>
              <a:rPr lang="en-US" sz="1600" dirty="0">
                <a:latin typeface="Times New Roman" panose="02020603050405020304" pitchFamily="18" charset="0"/>
                <a:cs typeface="Times New Roman" panose="02020603050405020304" pitchFamily="18" charset="0"/>
              </a:rPr>
              <a:t> / </a:t>
            </a:r>
            <a:r>
              <a:rPr lang="en-US" sz="1600" dirty="0" err="1">
                <a:latin typeface="Times New Roman" panose="02020603050405020304" pitchFamily="18" charset="0"/>
                <a:cs typeface="Times New Roman" panose="02020603050405020304" pitchFamily="18" charset="0"/>
              </a:rPr>
              <a:t>tắt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trong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tích</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tắc</a:t>
            </a:r>
            <a:r>
              <a:rPr lang="en-US" sz="1600" dirty="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Tạo</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những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kịch</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bản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chiếu</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sáng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đẹp</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nhất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tiết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kiệm</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nhất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chỉ</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với</a:t>
            </a:r>
            <a:r>
              <a:rPr lang="en-US" sz="1600" dirty="0">
                <a:latin typeface="Times New Roman" panose="02020603050405020304" pitchFamily="18" charset="0"/>
                <a:cs typeface="Times New Roman" panose="02020603050405020304" pitchFamily="18" charset="0"/>
              </a:rPr>
              <a:t> 1 </a:t>
            </a:r>
            <a:r>
              <a:rPr lang="en-US" sz="1600" dirty="0" err="1">
                <a:latin typeface="Times New Roman" panose="02020603050405020304" pitchFamily="18" charset="0"/>
                <a:cs typeface="Times New Roman" panose="02020603050405020304" pitchFamily="18" charset="0"/>
              </a:rPr>
              <a:t>nút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bấm</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cường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độ</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sáng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thay</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đổi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linh</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hoạt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theo</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từng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cảnh</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sinh</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hoạt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Dạ</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tiệc</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Tiếp</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khách</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Xem</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phim</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Ăn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tối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Ngủ</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ngon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Đọc</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sách</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Thư</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giãn</a:t>
            </a:r>
            <a:r>
              <a:rPr lang="en-US" sz="1600" dirty="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Kết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hợp</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với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tất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cả</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các</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tính</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năng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thông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minh</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khác</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của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rèm</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cửa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điều</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hoà</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âm</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thanh</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để</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tạo</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ra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những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hoạt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cảnh</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phong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phú</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nhất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và</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tiện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dụng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nhất</a:t>
            </a:r>
            <a:r>
              <a:rPr lang="en-US" sz="1600" dirty="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en-US" sz="1600" dirty="0" err="1">
                <a:latin typeface="Times New Roman" panose="02020603050405020304" pitchFamily="18" charset="0"/>
                <a:cs typeface="Times New Roman" panose="02020603050405020304" pitchFamily="18" charset="0"/>
              </a:rPr>
              <a:t>Điều</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khiển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chiếu</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sáng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tự</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động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cho</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các</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khu</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vực</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hành</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lang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tự</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động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điều</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chỉnh</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khi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đã</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có</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ánh</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sáng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tự</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nhiên</a:t>
            </a:r>
            <a:r>
              <a:rPr lang="en-US" sz="1600" dirty="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Lựa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chọn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các</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cảnh</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sinh</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hoạt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vô</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cùng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dễ</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dàng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với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nút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bấm</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trên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tường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hoặc</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với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một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chạm</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ngay</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trên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các</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thiết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bị</a:t>
            </a:r>
            <a:r>
              <a:rPr lang="en-US" sz="1600" dirty="0">
                <a:latin typeface="Times New Roman" panose="02020603050405020304" pitchFamily="18" charset="0"/>
                <a:cs typeface="Times New Roman" panose="02020603050405020304" pitchFamily="18" charset="0"/>
              </a:rPr>
              <a:t> di </a:t>
            </a:r>
            <a:r>
              <a:rPr lang="en-US" sz="1600" dirty="0" err="1">
                <a:latin typeface="Times New Roman" panose="02020603050405020304" pitchFamily="18" charset="0"/>
                <a:cs typeface="Times New Roman" panose="02020603050405020304" pitchFamily="18" charset="0"/>
              </a:rPr>
              <a:t>động</a:t>
            </a:r>
            <a:r>
              <a:rPr lang="en-US" sz="1600" dirty="0">
                <a:latin typeface="Times New Roman" panose="02020603050405020304" pitchFamily="18" charset="0"/>
                <a:cs typeface="Times New Roman" panose="02020603050405020304" pitchFamily="18" charset="0"/>
              </a:rPr>
              <a:t>.</a:t>
            </a:r>
          </a:p>
        </p:txBody>
      </p:sp>
      <p:pic>
        <p:nvPicPr>
          <p:cNvPr id="4" name="Picture 3">
            <a:extLst>
              <a:ext uri="{FF2B5EF4-FFF2-40B4-BE49-F238E27FC236}">
                <a16:creationId xmlns:a16="http://schemas.microsoft.com/office/drawing/2014/main" id="{259CA905-DDBB-489C-90A1-BD407E68261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57966" y="164245"/>
            <a:ext cx="914693" cy="331411"/>
          </a:xfrm>
          <a:prstGeom prst="rect">
            <a:avLst/>
          </a:prstGeom>
        </p:spPr>
      </p:pic>
      <p:sp>
        <p:nvSpPr>
          <p:cNvPr id="6" name="Rectangle 5"/>
          <p:cNvSpPr/>
          <p:nvPr/>
        </p:nvSpPr>
        <p:spPr>
          <a:xfrm>
            <a:off x="3988858" y="164245"/>
            <a:ext cx="6852815" cy="584775"/>
          </a:xfrm>
          <a:prstGeom prst="rect">
            <a:avLst/>
          </a:prstGeom>
          <a:noFill/>
        </p:spPr>
        <p:txBody>
          <a:bodyPr wrap="square" lIns="91440" tIns="45720" rIns="91440" bIns="45720">
            <a:spAutoFit/>
          </a:bodyPr>
          <a:lstStyle/>
          <a:p>
            <a:pPr algn="ctr"/>
            <a:r>
              <a:rPr lang="en-US" sz="3200" b="1" cap="none" spc="0" dirty="0" err="1">
                <a:ln w="9525">
                  <a:solidFill>
                    <a:schemeClr val="bg1"/>
                  </a:solidFill>
                  <a:prstDash val="solid"/>
                </a:ln>
                <a:solidFill>
                  <a:schemeClr val="tx1"/>
                </a:solidFill>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Chức</a:t>
            </a:r>
            <a:r>
              <a:rPr lang="en-US" sz="32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 </a:t>
            </a:r>
            <a:r>
              <a:rPr lang="en-US" sz="3200" b="1" cap="none" spc="0" dirty="0" err="1">
                <a:ln w="9525">
                  <a:solidFill>
                    <a:schemeClr val="bg1"/>
                  </a:solidFill>
                  <a:prstDash val="solid"/>
                </a:ln>
                <a:solidFill>
                  <a:schemeClr val="tx1"/>
                </a:solidFill>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năng</a:t>
            </a:r>
            <a:r>
              <a:rPr lang="en-US" sz="32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 </a:t>
            </a:r>
            <a:r>
              <a:rPr lang="en-US" sz="3200" b="1" cap="none" spc="0" dirty="0" err="1">
                <a:ln w="9525">
                  <a:solidFill>
                    <a:schemeClr val="bg1"/>
                  </a:solidFill>
                  <a:prstDash val="solid"/>
                </a:ln>
                <a:solidFill>
                  <a:schemeClr val="tx1"/>
                </a:solidFill>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nhà</a:t>
            </a:r>
            <a:r>
              <a:rPr lang="en-US" sz="32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 </a:t>
            </a:r>
            <a:r>
              <a:rPr lang="en-US" sz="3200" b="1" cap="none" spc="0" dirty="0" err="1">
                <a:ln w="9525">
                  <a:solidFill>
                    <a:schemeClr val="bg1"/>
                  </a:solidFill>
                  <a:prstDash val="solid"/>
                </a:ln>
                <a:solidFill>
                  <a:schemeClr val="tx1"/>
                </a:solidFill>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thông</a:t>
            </a:r>
            <a:r>
              <a:rPr lang="en-US" sz="32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 </a:t>
            </a:r>
            <a:r>
              <a:rPr lang="en-US" sz="3200" b="1" cap="none" spc="0" dirty="0" err="1">
                <a:ln w="9525">
                  <a:solidFill>
                    <a:schemeClr val="bg1"/>
                  </a:solidFill>
                  <a:prstDash val="solid"/>
                </a:ln>
                <a:solidFill>
                  <a:schemeClr val="tx1"/>
                </a:solidFill>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minh</a:t>
            </a:r>
            <a:endParaRPr lang="en-US" sz="32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endParaRPr>
          </a:p>
        </p:txBody>
      </p:sp>
    </p:spTree>
    <p:extLst>
      <p:ext uri="{BB962C8B-B14F-4D97-AF65-F5344CB8AC3E}">
        <p14:creationId xmlns:p14="http://schemas.microsoft.com/office/powerpoint/2010/main" val="13094904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477078"/>
            <a:ext cx="10515600" cy="5699885"/>
          </a:xfrm>
        </p:spPr>
        <p:txBody>
          <a:bodyPr/>
          <a:lstStyle/>
          <a:p>
            <a:pPr marL="0" indent="0">
              <a:buNone/>
            </a:pPr>
            <a:endParaRPr lang="en-US" b="1" dirty="0">
              <a:solidFill>
                <a:srgbClr val="0070C0"/>
              </a:solidFill>
              <a:latin typeface="Times New Roman" panose="02020603050405020304" pitchFamily="18" charset="0"/>
              <a:cs typeface="Times New Roman" panose="02020603050405020304" pitchFamily="18" charset="0"/>
            </a:endParaRPr>
          </a:p>
          <a:p>
            <a:pPr marL="0" indent="0">
              <a:buNone/>
            </a:pPr>
            <a:r>
              <a:rPr lang="en-US" sz="1600" b="1" dirty="0">
                <a:latin typeface="Times New Roman" panose="02020603050405020304" pitchFamily="18" charset="0"/>
                <a:cs typeface="Times New Roman" panose="02020603050405020304" pitchFamily="18" charset="0"/>
              </a:rPr>
              <a:t>1. </a:t>
            </a:r>
            <a:r>
              <a:rPr lang="en-US" sz="1600" b="1" dirty="0" err="1">
                <a:latin typeface="Times New Roman" panose="02020603050405020304" pitchFamily="18" charset="0"/>
                <a:cs typeface="Times New Roman" panose="02020603050405020304" pitchFamily="18" charset="0"/>
              </a:rPr>
              <a:t>Hệ</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thống</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điều</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khiển</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chiếu</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sáng</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thông</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minh</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tiết</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kiệm</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tiện</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nghi</a:t>
            </a:r>
            <a:endParaRPr lang="en-US" sz="1600" dirty="0">
              <a:latin typeface="Times New Roman" panose="02020603050405020304" pitchFamily="18" charset="0"/>
              <a:cs typeface="Times New Roman" panose="02020603050405020304" pitchFamily="18" charset="0"/>
            </a:endParaRPr>
          </a:p>
          <a:p>
            <a:pPr>
              <a:lnSpc>
                <a:spcPct val="100000"/>
              </a:lnSpc>
              <a:buFont typeface="Wingdings" panose="05000000000000000000" pitchFamily="2" charset="2"/>
              <a:buChar char="v"/>
            </a:pPr>
            <a:r>
              <a:rPr lang="en-US" sz="1600" dirty="0">
                <a:latin typeface="Times New Roman" panose="02020603050405020304" pitchFamily="18" charset="0"/>
                <a:cs typeface="Times New Roman" panose="02020603050405020304" pitchFamily="18" charset="0"/>
              </a:rPr>
              <a:t>.Điều </a:t>
            </a:r>
            <a:r>
              <a:rPr lang="en-US" sz="1600" dirty="0" err="1">
                <a:latin typeface="Times New Roman" panose="02020603050405020304" pitchFamily="18" charset="0"/>
                <a:cs typeface="Times New Roman" panose="02020603050405020304" pitchFamily="18" charset="0"/>
              </a:rPr>
              <a:t>chỉnh</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độ</a:t>
            </a:r>
            <a:r>
              <a:rPr lang="en-US" sz="1600" dirty="0">
                <a:latin typeface="Times New Roman" panose="02020603050405020304" pitchFamily="18" charset="0"/>
                <a:cs typeface="Times New Roman" panose="02020603050405020304" pitchFamily="18" charset="0"/>
              </a:rPr>
              <a:t> sang, </a:t>
            </a:r>
            <a:r>
              <a:rPr lang="en-US" sz="1600" dirty="0" err="1">
                <a:latin typeface="Times New Roman" panose="02020603050405020304" pitchFamily="18" charset="0"/>
                <a:cs typeface="Times New Roman" panose="02020603050405020304" pitchFamily="18" charset="0"/>
              </a:rPr>
              <a:t>tối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của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đèn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Thay</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đổi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màu</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sắc</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của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đèn</a:t>
            </a:r>
            <a:r>
              <a:rPr lang="en-US" sz="1600" dirty="0">
                <a:latin typeface="Times New Roman" panose="02020603050405020304" pitchFamily="18" charset="0"/>
                <a:cs typeface="Times New Roman" panose="02020603050405020304" pitchFamily="18" charset="0"/>
              </a:rPr>
              <a:t>.</a:t>
            </a:r>
          </a:p>
          <a:p>
            <a:pPr>
              <a:lnSpc>
                <a:spcPct val="100000"/>
              </a:lnSpc>
              <a:buFont typeface="Wingdings" panose="05000000000000000000" pitchFamily="2" charset="2"/>
              <a:buChar char="Ø"/>
            </a:pPr>
            <a:r>
              <a:rPr lang="en-US" sz="1600" dirty="0" err="1">
                <a:latin typeface="Times New Roman" panose="02020603050405020304" pitchFamily="18" charset="0"/>
                <a:cs typeface="Times New Roman" panose="02020603050405020304" pitchFamily="18" charset="0"/>
              </a:rPr>
              <a:t>Với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công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tắc</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thông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thường</a:t>
            </a:r>
            <a:r>
              <a:rPr lang="en-US" sz="1600" dirty="0">
                <a:latin typeface="Times New Roman" panose="02020603050405020304" pitchFamily="18" charset="0"/>
                <a:cs typeface="Times New Roman" panose="02020603050405020304" pitchFamily="18" charset="0"/>
              </a:rPr>
              <a:t> ta </a:t>
            </a:r>
            <a:r>
              <a:rPr lang="en-US" sz="1600" dirty="0" err="1">
                <a:latin typeface="Times New Roman" panose="02020603050405020304" pitchFamily="18" charset="0"/>
                <a:cs typeface="Times New Roman" panose="02020603050405020304" pitchFamily="18" charset="0"/>
              </a:rPr>
              <a:t>chỉ</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đơn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giản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là</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bật</a:t>
            </a:r>
            <a:r>
              <a:rPr lang="en-US" sz="1600" dirty="0">
                <a:latin typeface="Times New Roman" panose="02020603050405020304" pitchFamily="18" charset="0"/>
                <a:cs typeface="Times New Roman" panose="02020603050405020304" pitchFamily="18" charset="0"/>
              </a:rPr>
              <a:t> / </a:t>
            </a:r>
            <a:r>
              <a:rPr lang="en-US" sz="1600" dirty="0" err="1">
                <a:latin typeface="Times New Roman" panose="02020603050405020304" pitchFamily="18" charset="0"/>
                <a:cs typeface="Times New Roman" panose="02020603050405020304" pitchFamily="18" charset="0"/>
              </a:rPr>
              <a:t>tắt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đèn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nhưng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với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công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tắc</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điện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thông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minh</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ngoài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việc</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bật</a:t>
            </a:r>
            <a:r>
              <a:rPr lang="en-US" sz="1600" dirty="0">
                <a:latin typeface="Times New Roman" panose="02020603050405020304" pitchFamily="18" charset="0"/>
                <a:cs typeface="Times New Roman" panose="02020603050405020304" pitchFamily="18" charset="0"/>
              </a:rPr>
              <a:t> / </a:t>
            </a:r>
            <a:r>
              <a:rPr lang="en-US" sz="1600" dirty="0" err="1">
                <a:latin typeface="Times New Roman" panose="02020603050405020304" pitchFamily="18" charset="0"/>
                <a:cs typeface="Times New Roman" panose="02020603050405020304" pitchFamily="18" charset="0"/>
              </a:rPr>
              <a:t>tắt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tại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bất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cứ</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nơi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nào</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chủ</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nhà</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còn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có</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thể</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điều</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chỉnh</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được</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độ</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sáng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của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đèn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cho</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phù</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hợp</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với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từng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hoàn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cảnh</a:t>
            </a:r>
            <a:r>
              <a:rPr lang="en-US" sz="1600" dirty="0">
                <a:latin typeface="Times New Roman" panose="02020603050405020304" pitchFamily="18" charset="0"/>
                <a:cs typeface="Times New Roman" panose="02020603050405020304" pitchFamily="18" charset="0"/>
              </a:rPr>
              <a:t>.</a:t>
            </a:r>
          </a:p>
          <a:p>
            <a:pPr>
              <a:lnSpc>
                <a:spcPct val="100000"/>
              </a:lnSpc>
              <a:buFont typeface="Wingdings" panose="05000000000000000000" pitchFamily="2" charset="2"/>
              <a:buChar char="Ø"/>
            </a:pP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Khi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gia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chủ</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về</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nhà</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với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bạn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bè</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vào</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buổi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tối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một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vài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nhóm</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đèn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tại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phòng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khách</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phòng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ăn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sẽ</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tự</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động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sáng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lên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với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cường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độ</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tăng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dần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đều</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rồi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dừng</a:t>
            </a:r>
            <a:r>
              <a:rPr lang="en-US" sz="1600" dirty="0">
                <a:latin typeface="Times New Roman" panose="02020603050405020304" pitchFamily="18" charset="0"/>
                <a:cs typeface="Times New Roman" panose="02020603050405020304" pitchFamily="18" charset="0"/>
              </a:rPr>
              <a:t> ở </a:t>
            </a:r>
            <a:r>
              <a:rPr lang="en-US" sz="1600" dirty="0" err="1">
                <a:latin typeface="Times New Roman" panose="02020603050405020304" pitchFamily="18" charset="0"/>
                <a:cs typeface="Times New Roman" panose="02020603050405020304" pitchFamily="18" charset="0"/>
              </a:rPr>
              <a:t>mức</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độ</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dịu</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mắt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nhưng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đủ</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sáng</a:t>
            </a:r>
            <a:r>
              <a:rPr lang="en-US" sz="1600" dirty="0">
                <a:latin typeface="Times New Roman" panose="02020603050405020304" pitchFamily="18" charset="0"/>
                <a:cs typeface="Times New Roman" panose="02020603050405020304" pitchFamily="18" charset="0"/>
              </a:rPr>
              <a:t>.</a:t>
            </a:r>
          </a:p>
          <a:p>
            <a:pPr>
              <a:lnSpc>
                <a:spcPct val="100000"/>
              </a:lnSpc>
              <a:buFont typeface="Wingdings" panose="05000000000000000000" pitchFamily="2" charset="2"/>
              <a:buChar char="Ø"/>
            </a:pPr>
            <a:endParaRPr lang="en-US" sz="1600" dirty="0">
              <a:latin typeface="Times New Roman" panose="02020603050405020304" pitchFamily="18" charset="0"/>
              <a:cs typeface="Times New Roman" panose="02020603050405020304" pitchFamily="18" charset="0"/>
            </a:endParaRPr>
          </a:p>
        </p:txBody>
      </p:sp>
      <p:pic>
        <p:nvPicPr>
          <p:cNvPr id="5" name="Smart lighting">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940904" y="3101008"/>
            <a:ext cx="10412896" cy="3248233"/>
          </a:xfrm>
          <a:prstGeom prst="rect">
            <a:avLst/>
          </a:prstGeom>
        </p:spPr>
      </p:pic>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057966" y="164245"/>
            <a:ext cx="914693" cy="331411"/>
          </a:xfrm>
          <a:prstGeom prst="rect">
            <a:avLst/>
          </a:prstGeom>
        </p:spPr>
      </p:pic>
      <p:sp>
        <p:nvSpPr>
          <p:cNvPr id="6" name="Rectangle 5"/>
          <p:cNvSpPr/>
          <p:nvPr/>
        </p:nvSpPr>
        <p:spPr>
          <a:xfrm>
            <a:off x="2669592" y="184690"/>
            <a:ext cx="6852815" cy="584775"/>
          </a:xfrm>
          <a:prstGeom prst="rect">
            <a:avLst/>
          </a:prstGeom>
          <a:noFill/>
        </p:spPr>
        <p:txBody>
          <a:bodyPr wrap="square" lIns="91440" tIns="45720" rIns="91440" bIns="45720">
            <a:spAutoFit/>
          </a:bodyPr>
          <a:lstStyle/>
          <a:p>
            <a:pPr algn="ctr"/>
            <a:r>
              <a:rPr lang="en-US" sz="3200" b="1" cap="none" spc="0" dirty="0" err="1">
                <a:ln w="9525">
                  <a:solidFill>
                    <a:schemeClr val="bg1"/>
                  </a:solidFill>
                  <a:prstDash val="solid"/>
                </a:ln>
                <a:solidFill>
                  <a:schemeClr val="tx1"/>
                </a:solidFill>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Chức</a:t>
            </a:r>
            <a:r>
              <a:rPr lang="en-US" sz="32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 </a:t>
            </a:r>
            <a:r>
              <a:rPr lang="en-US" sz="3200" b="1" cap="none" spc="0" dirty="0" err="1">
                <a:ln w="9525">
                  <a:solidFill>
                    <a:schemeClr val="bg1"/>
                  </a:solidFill>
                  <a:prstDash val="solid"/>
                </a:ln>
                <a:solidFill>
                  <a:schemeClr val="tx1"/>
                </a:solidFill>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năng</a:t>
            </a:r>
            <a:r>
              <a:rPr lang="en-US" sz="32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 </a:t>
            </a:r>
            <a:r>
              <a:rPr lang="en-US" sz="3200" b="1" cap="none" spc="0" dirty="0" err="1">
                <a:ln w="9525">
                  <a:solidFill>
                    <a:schemeClr val="bg1"/>
                  </a:solidFill>
                  <a:prstDash val="solid"/>
                </a:ln>
                <a:solidFill>
                  <a:schemeClr val="tx1"/>
                </a:solidFill>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nhà</a:t>
            </a:r>
            <a:r>
              <a:rPr lang="en-US" sz="32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 </a:t>
            </a:r>
            <a:r>
              <a:rPr lang="en-US" sz="3200" b="1" cap="none" spc="0" dirty="0" err="1">
                <a:ln w="9525">
                  <a:solidFill>
                    <a:schemeClr val="bg1"/>
                  </a:solidFill>
                  <a:prstDash val="solid"/>
                </a:ln>
                <a:solidFill>
                  <a:schemeClr val="tx1"/>
                </a:solidFill>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thông</a:t>
            </a:r>
            <a:r>
              <a:rPr lang="en-US" sz="32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 </a:t>
            </a:r>
            <a:r>
              <a:rPr lang="en-US" sz="3200" b="1" cap="none" spc="0" dirty="0" err="1">
                <a:ln w="9525">
                  <a:solidFill>
                    <a:schemeClr val="bg1"/>
                  </a:solidFill>
                  <a:prstDash val="solid"/>
                </a:ln>
                <a:solidFill>
                  <a:schemeClr val="tx1"/>
                </a:solidFill>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minh</a:t>
            </a:r>
            <a:endParaRPr lang="en-US" sz="32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endParaRPr>
          </a:p>
        </p:txBody>
      </p:sp>
    </p:spTree>
    <p:extLst>
      <p:ext uri="{BB962C8B-B14F-4D97-AF65-F5344CB8AC3E}">
        <p14:creationId xmlns:p14="http://schemas.microsoft.com/office/powerpoint/2010/main" val="417447862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965431" y="2115118"/>
            <a:ext cx="6586489" cy="4742882"/>
          </a:xfrm>
        </p:spPr>
        <p:txBody>
          <a:bodyPr>
            <a:normAutofit/>
          </a:bodyPr>
          <a:lstStyle/>
          <a:p>
            <a:pPr marL="0" indent="0">
              <a:buNone/>
            </a:pPr>
            <a:r>
              <a:rPr lang="en-US" sz="1500" b="1" dirty="0">
                <a:latin typeface="Times New Roman" panose="02020603050405020304" pitchFamily="18" charset="0"/>
                <a:cs typeface="Times New Roman" panose="02020603050405020304" pitchFamily="18" charset="0"/>
              </a:rPr>
              <a:t>2. </a:t>
            </a:r>
            <a:r>
              <a:rPr lang="en-US" sz="1500" b="1" dirty="0" err="1">
                <a:latin typeface="Times New Roman" panose="02020603050405020304" pitchFamily="18" charset="0"/>
                <a:cs typeface="Times New Roman" panose="02020603050405020304" pitchFamily="18" charset="0"/>
              </a:rPr>
              <a:t>Giải</a:t>
            </a:r>
            <a:r>
              <a:rPr lang="en-US" sz="1500" b="1" dirty="0">
                <a:latin typeface="Times New Roman" panose="02020603050405020304" pitchFamily="18" charset="0"/>
                <a:cs typeface="Times New Roman" panose="02020603050405020304" pitchFamily="18" charset="0"/>
              </a:rPr>
              <a:t> </a:t>
            </a:r>
            <a:r>
              <a:rPr lang="en-US" sz="1500" b="1" dirty="0" err="1">
                <a:latin typeface="Times New Roman" panose="02020603050405020304" pitchFamily="18" charset="0"/>
                <a:cs typeface="Times New Roman" panose="02020603050405020304" pitchFamily="18" charset="0"/>
              </a:rPr>
              <a:t>pháp</a:t>
            </a:r>
            <a:r>
              <a:rPr lang="en-US" sz="1500" b="1" dirty="0">
                <a:latin typeface="Times New Roman" panose="02020603050405020304" pitchFamily="18" charset="0"/>
                <a:cs typeface="Times New Roman" panose="02020603050405020304" pitchFamily="18" charset="0"/>
              </a:rPr>
              <a:t> </a:t>
            </a:r>
            <a:r>
              <a:rPr lang="en-US" sz="1500" b="1" dirty="0" err="1">
                <a:latin typeface="Times New Roman" panose="02020603050405020304" pitchFamily="18" charset="0"/>
                <a:cs typeface="Times New Roman" panose="02020603050405020304" pitchFamily="18" charset="0"/>
              </a:rPr>
              <a:t>tự</a:t>
            </a:r>
            <a:r>
              <a:rPr lang="en-US" sz="1500" b="1" dirty="0">
                <a:latin typeface="Times New Roman" panose="02020603050405020304" pitchFamily="18" charset="0"/>
                <a:cs typeface="Times New Roman" panose="02020603050405020304" pitchFamily="18" charset="0"/>
              </a:rPr>
              <a:t> </a:t>
            </a:r>
            <a:r>
              <a:rPr lang="en-US" sz="1500" b="1" dirty="0" err="1">
                <a:latin typeface="Times New Roman" panose="02020603050405020304" pitchFamily="18" charset="0"/>
                <a:cs typeface="Times New Roman" panose="02020603050405020304" pitchFamily="18" charset="0"/>
              </a:rPr>
              <a:t>động</a:t>
            </a:r>
            <a:r>
              <a:rPr lang="en-US" sz="1500" b="1" dirty="0">
                <a:latin typeface="Times New Roman" panose="02020603050405020304" pitchFamily="18" charset="0"/>
                <a:cs typeface="Times New Roman" panose="02020603050405020304" pitchFamily="18" charset="0"/>
              </a:rPr>
              <a:t> </a:t>
            </a:r>
            <a:r>
              <a:rPr lang="en-US" sz="1500" b="1" dirty="0" err="1">
                <a:latin typeface="Times New Roman" panose="02020603050405020304" pitchFamily="18" charset="0"/>
                <a:cs typeface="Times New Roman" panose="02020603050405020304" pitchFamily="18" charset="0"/>
              </a:rPr>
              <a:t>điều</a:t>
            </a:r>
            <a:r>
              <a:rPr lang="en-US" sz="1500" b="1" dirty="0">
                <a:latin typeface="Times New Roman" panose="02020603050405020304" pitchFamily="18" charset="0"/>
                <a:cs typeface="Times New Roman" panose="02020603050405020304" pitchFamily="18" charset="0"/>
              </a:rPr>
              <a:t> </a:t>
            </a:r>
            <a:r>
              <a:rPr lang="en-US" sz="1500" b="1" dirty="0" err="1">
                <a:latin typeface="Times New Roman" panose="02020603050405020304" pitchFamily="18" charset="0"/>
                <a:cs typeface="Times New Roman" panose="02020603050405020304" pitchFamily="18" charset="0"/>
              </a:rPr>
              <a:t>hòa</a:t>
            </a:r>
            <a:r>
              <a:rPr lang="en-US" sz="1500" b="1" dirty="0">
                <a:latin typeface="Times New Roman" panose="02020603050405020304" pitchFamily="18" charset="0"/>
                <a:cs typeface="Times New Roman" panose="02020603050405020304" pitchFamily="18" charset="0"/>
              </a:rPr>
              <a:t>, </a:t>
            </a:r>
            <a:r>
              <a:rPr lang="en-US" sz="1500" b="1" dirty="0" err="1">
                <a:latin typeface="Times New Roman" panose="02020603050405020304" pitchFamily="18" charset="0"/>
                <a:cs typeface="Times New Roman" panose="02020603050405020304" pitchFamily="18" charset="0"/>
              </a:rPr>
              <a:t>Ti</a:t>
            </a:r>
            <a:r>
              <a:rPr lang="en-US" sz="1500" b="1" dirty="0">
                <a:latin typeface="Times New Roman" panose="02020603050405020304" pitchFamily="18" charset="0"/>
                <a:cs typeface="Times New Roman" panose="02020603050405020304" pitchFamily="18" charset="0"/>
              </a:rPr>
              <a:t> vi</a:t>
            </a:r>
          </a:p>
          <a:p>
            <a:pPr marL="0" indent="0">
              <a:buNone/>
            </a:pPr>
            <a:r>
              <a:rPr lang="en-US" sz="1500" dirty="0" err="1">
                <a:latin typeface="Times New Roman" panose="02020603050405020304" pitchFamily="18" charset="0"/>
                <a:cs typeface="Times New Roman" panose="02020603050405020304" pitchFamily="18" charset="0"/>
              </a:rPr>
              <a:t>Công</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nghệ</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kết</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nối</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không</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dây</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thông</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minh</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cùng</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bộ</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điều</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khiển</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hồng</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ngoại</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cho</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phép</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điều</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khiển</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bật</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tắt</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tivi</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điều</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hòa</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và</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điều</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chỉnh</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cho</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phù</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hợp</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với</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nhu</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cầu</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người</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dùng</a:t>
            </a:r>
            <a:endParaRPr lang="en-US" sz="1500" dirty="0">
              <a:latin typeface="Times New Roman" panose="02020603050405020304" pitchFamily="18" charset="0"/>
              <a:cs typeface="Times New Roman" panose="02020603050405020304" pitchFamily="18" charset="0"/>
            </a:endParaRPr>
          </a:p>
          <a:p>
            <a:pPr marL="0" indent="0">
              <a:buNone/>
            </a:pPr>
            <a:r>
              <a:rPr lang="en-US" sz="1500" b="1" i="1" dirty="0">
                <a:latin typeface="Times New Roman" panose="02020603050405020304" pitchFamily="18" charset="0"/>
                <a:cs typeface="Times New Roman" panose="02020603050405020304" pitchFamily="18" charset="0"/>
              </a:rPr>
              <a:t>TÍCH HỢP VÀO CÁC KỊCH BẢN SỐNG TIỆN ÍCH</a:t>
            </a:r>
          </a:p>
          <a:p>
            <a:pPr>
              <a:buFont typeface="Wingdings" panose="05000000000000000000" pitchFamily="2" charset="2"/>
              <a:buChar char="Ø"/>
            </a:pPr>
            <a:r>
              <a:rPr lang="en-US" sz="1500" dirty="0" err="1">
                <a:latin typeface="Times New Roman" panose="02020603050405020304" pitchFamily="18" charset="0"/>
                <a:cs typeface="Times New Roman" panose="02020603050405020304" pitchFamily="18" charset="0"/>
              </a:rPr>
              <a:t>Trên</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ứng</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dụng</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Orvibo</a:t>
            </a:r>
            <a:r>
              <a:rPr lang="en-US" sz="1500" dirty="0">
                <a:latin typeface="Times New Roman" panose="02020603050405020304" pitchFamily="18" charset="0"/>
                <a:cs typeface="Times New Roman" panose="02020603050405020304" pitchFamily="18" charset="0"/>
              </a:rPr>
              <a:t> home  </a:t>
            </a:r>
            <a:r>
              <a:rPr lang="en-US" sz="1500" dirty="0" err="1">
                <a:latin typeface="Times New Roman" panose="02020603050405020304" pitchFamily="18" charset="0"/>
                <a:cs typeface="Times New Roman" panose="02020603050405020304" pitchFamily="18" charset="0"/>
              </a:rPr>
              <a:t>của</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nhà</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thông</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minh</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Orvibo</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sẽ</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thường</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xuyên</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cập</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nhật</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những</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thông</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số</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về</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thời</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tiết</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như</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nhiệt</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độ</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ánh</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sáng</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độ</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ẩm</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Các</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chủ</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gia</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đình</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sở</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hữu</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một</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ngôi</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nhà</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thông</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minh</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có</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thể</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cài</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đặt</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theo</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kịch</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bản</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sau</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để</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tối</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ưu</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các</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trải</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nghiệm</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tiện</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ích</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với</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nhà</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thông</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minh</a:t>
            </a:r>
            <a:r>
              <a:rPr lang="en-US" sz="1500" dirty="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en-US" sz="1500" dirty="0" err="1">
                <a:latin typeface="Times New Roman" panose="02020603050405020304" pitchFamily="18" charset="0"/>
                <a:cs typeface="Times New Roman" panose="02020603050405020304" pitchFamily="18" charset="0"/>
              </a:rPr>
              <a:t>Nếu</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độ</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ẩm</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không</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khí</a:t>
            </a:r>
            <a:r>
              <a:rPr lang="en-US" sz="1500" dirty="0">
                <a:latin typeface="Times New Roman" panose="02020603050405020304" pitchFamily="18" charset="0"/>
                <a:cs typeface="Times New Roman" panose="02020603050405020304" pitchFamily="18" charset="0"/>
              </a:rPr>
              <a:t> &gt;80%, </a:t>
            </a:r>
            <a:r>
              <a:rPr lang="en-US" sz="1500" dirty="0" err="1">
                <a:latin typeface="Times New Roman" panose="02020603050405020304" pitchFamily="18" charset="0"/>
                <a:cs typeface="Times New Roman" panose="02020603050405020304" pitchFamily="18" charset="0"/>
              </a:rPr>
              <a:t>điều</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hòa</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sẽ</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tự</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động</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bật</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để</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khử</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ẩm</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giữ</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cho</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không</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khí</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trong</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nhà</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luôn</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khô</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ráo</a:t>
            </a:r>
            <a:r>
              <a:rPr lang="en-US" sz="1500" dirty="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en-US" sz="1500" dirty="0" err="1">
                <a:latin typeface="Times New Roman" panose="02020603050405020304" pitchFamily="18" charset="0"/>
                <a:cs typeface="Times New Roman" panose="02020603050405020304" pitchFamily="18" charset="0"/>
              </a:rPr>
              <a:t>Kích</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hoạt</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kịch</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bản</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Ăn</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tối</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hệ</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thống</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đèn</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sẽ</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điều</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chỉnh</a:t>
            </a:r>
            <a:r>
              <a:rPr lang="en-US" sz="1500" dirty="0">
                <a:latin typeface="Times New Roman" panose="02020603050405020304" pitchFamily="18" charset="0"/>
                <a:cs typeface="Times New Roman" panose="02020603050405020304" pitchFamily="18" charset="0"/>
              </a:rPr>
              <a:t> sang </a:t>
            </a:r>
            <a:r>
              <a:rPr lang="en-US" sz="1500" dirty="0" err="1">
                <a:latin typeface="Times New Roman" panose="02020603050405020304" pitchFamily="18" charset="0"/>
                <a:cs typeface="Times New Roman" panose="02020603050405020304" pitchFamily="18" charset="0"/>
              </a:rPr>
              <a:t>tối</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màu</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ấm</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điều</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hòa</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được</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giữ</a:t>
            </a:r>
            <a:r>
              <a:rPr lang="en-US" sz="1500" dirty="0">
                <a:latin typeface="Times New Roman" panose="02020603050405020304" pitchFamily="18" charset="0"/>
                <a:cs typeface="Times New Roman" panose="02020603050405020304" pitchFamily="18" charset="0"/>
              </a:rPr>
              <a:t> ở </a:t>
            </a:r>
            <a:r>
              <a:rPr lang="en-US" sz="1500" dirty="0" err="1">
                <a:latin typeface="Times New Roman" panose="02020603050405020304" pitchFamily="18" charset="0"/>
                <a:cs typeface="Times New Roman" panose="02020603050405020304" pitchFamily="18" charset="0"/>
              </a:rPr>
              <a:t>mức</a:t>
            </a:r>
            <a:r>
              <a:rPr lang="en-US" sz="1500" dirty="0">
                <a:latin typeface="Times New Roman" panose="02020603050405020304" pitchFamily="18" charset="0"/>
                <a:cs typeface="Times New Roman" panose="02020603050405020304" pitchFamily="18" charset="0"/>
              </a:rPr>
              <a:t> 25 </a:t>
            </a:r>
            <a:r>
              <a:rPr lang="en-US" sz="1500" dirty="0" err="1">
                <a:latin typeface="Times New Roman" panose="02020603050405020304" pitchFamily="18" charset="0"/>
                <a:cs typeface="Times New Roman" panose="02020603050405020304" pitchFamily="18" charset="0"/>
              </a:rPr>
              <a:t>độ</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Tivi</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bật</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lên</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để</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cả</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gia</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đình</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cùng</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theo</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dõi</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các</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chương</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trình</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yêu</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thích</a:t>
            </a:r>
            <a:r>
              <a:rPr lang="en-US" sz="1500" dirty="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en-US" sz="1500" dirty="0" err="1">
                <a:latin typeface="Times New Roman" panose="02020603050405020304" pitchFamily="18" charset="0"/>
                <a:cs typeface="Times New Roman" panose="02020603050405020304" pitchFamily="18" charset="0"/>
              </a:rPr>
              <a:t>Hệ</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thống</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tự</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động</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điều</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khiển</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điều</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hòa</a:t>
            </a:r>
            <a:r>
              <a:rPr lang="en-US" sz="1500" dirty="0">
                <a:latin typeface="Times New Roman" panose="02020603050405020304" pitchFamily="18" charset="0"/>
                <a:cs typeface="Times New Roman" panose="02020603050405020304" pitchFamily="18" charset="0"/>
              </a:rPr>
              <a:t>/</a:t>
            </a:r>
            <a:r>
              <a:rPr lang="en-US" sz="1500" dirty="0" err="1">
                <a:latin typeface="Times New Roman" panose="02020603050405020304" pitchFamily="18" charset="0"/>
                <a:cs typeface="Times New Roman" panose="02020603050405020304" pitchFamily="18" charset="0"/>
              </a:rPr>
              <a:t>ti</a:t>
            </a:r>
            <a:r>
              <a:rPr lang="en-US" sz="1500" dirty="0">
                <a:latin typeface="Times New Roman" panose="02020603050405020304" pitchFamily="18" charset="0"/>
                <a:cs typeface="Times New Roman" panose="02020603050405020304" pitchFamily="18" charset="0"/>
              </a:rPr>
              <a:t> vi </a:t>
            </a:r>
            <a:r>
              <a:rPr lang="en-US" sz="1500" dirty="0" err="1">
                <a:latin typeface="Times New Roman" panose="02020603050405020304" pitchFamily="18" charset="0"/>
                <a:cs typeface="Times New Roman" panose="02020603050405020304" pitchFamily="18" charset="0"/>
              </a:rPr>
              <a:t>sẽ</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giúp</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các</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gia</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đình</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chủ</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động</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trong</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việc</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điều</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khiển</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các</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thiết</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bị</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này</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trong</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nhà</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mình</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giúp</a:t>
            </a:r>
            <a:r>
              <a:rPr lang="en-US" sz="1500" dirty="0">
                <a:latin typeface="Times New Roman" panose="02020603050405020304" pitchFamily="18" charset="0"/>
                <a:cs typeface="Times New Roman" panose="02020603050405020304" pitchFamily="18" charset="0"/>
              </a:rPr>
              <a:t> ta </a:t>
            </a:r>
            <a:r>
              <a:rPr lang="en-US" sz="1500" dirty="0" err="1">
                <a:latin typeface="Times New Roman" panose="02020603050405020304" pitchFamily="18" charset="0"/>
                <a:cs typeface="Times New Roman" panose="02020603050405020304" pitchFamily="18" charset="0"/>
              </a:rPr>
              <a:t>tiết</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kiệm</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được</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khá</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lớn</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điện</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năng</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tiêu</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thụ</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vì</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vậy</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nó</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vô</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cùng</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cần</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thiết</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trong</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mỗi</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gia</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đình</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đặc</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biệt</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những</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ngôi</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nhà</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có</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diện</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tích</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lớn</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hoặc</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nhiều</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tầng</a:t>
            </a:r>
            <a:endParaRPr lang="en-US" sz="15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l="20701" r="43305"/>
          <a:stretch/>
        </p:blipFill>
        <p:spPr>
          <a:xfrm>
            <a:off x="20" y="10"/>
            <a:ext cx="4635571" cy="6857990"/>
          </a:xfrm>
          <a:prstGeom prst="rect">
            <a:avLst/>
          </a:prstGeom>
          <a:effectLst/>
        </p:spPr>
      </p:pic>
      <p:cxnSp>
        <p:nvCxnSpPr>
          <p:cNvPr id="59" name="Straight Connector 58">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5CD4E4"/>
            </a:solidFill>
          </a:ln>
        </p:spPr>
        <p:style>
          <a:lnRef idx="1">
            <a:schemeClr val="accent1"/>
          </a:lnRef>
          <a:fillRef idx="0">
            <a:schemeClr val="accent1"/>
          </a:fillRef>
          <a:effectRef idx="0">
            <a:schemeClr val="accent1"/>
          </a:effectRef>
          <a:fontRef idx="minor">
            <a:schemeClr val="tx1"/>
          </a:fontRef>
        </p:style>
      </p:cxnSp>
      <p:pic>
        <p:nvPicPr>
          <p:cNvPr id="23" name="Picture 2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57966" y="164245"/>
            <a:ext cx="914693" cy="331411"/>
          </a:xfrm>
          <a:prstGeom prst="rect">
            <a:avLst/>
          </a:prstGeom>
        </p:spPr>
      </p:pic>
      <p:sp>
        <p:nvSpPr>
          <p:cNvPr id="27" name="Title 5"/>
          <p:cNvSpPr>
            <a:spLocks noGrp="1"/>
          </p:cNvSpPr>
          <p:nvPr>
            <p:ph type="title"/>
          </p:nvPr>
        </p:nvSpPr>
        <p:spPr>
          <a:xfrm>
            <a:off x="4802126" y="970036"/>
            <a:ext cx="6913098" cy="1013509"/>
          </a:xfrm>
        </p:spPr>
        <p:txBody>
          <a:bodyPr>
            <a:normAutofit fontScale="90000"/>
          </a:bodyPr>
          <a:lstStyle/>
          <a:p>
            <a:r>
              <a:rPr lang="en-US" b="1" dirty="0" err="1">
                <a:ln w="9525">
                  <a:solidFill>
                    <a:schemeClr val="bg1"/>
                  </a:solidFill>
                  <a:prstDash val="solid"/>
                </a:ln>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Chức</a:t>
            </a:r>
            <a:r>
              <a:rPr lang="en-US" b="1" dirty="0">
                <a:ln w="9525">
                  <a:solidFill>
                    <a:schemeClr val="bg1"/>
                  </a:solidFill>
                  <a:prstDash val="solid"/>
                </a:ln>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 </a:t>
            </a:r>
            <a:r>
              <a:rPr lang="en-US" b="1" dirty="0" err="1">
                <a:ln w="9525">
                  <a:solidFill>
                    <a:schemeClr val="bg1"/>
                  </a:solidFill>
                  <a:prstDash val="solid"/>
                </a:ln>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năng</a:t>
            </a:r>
            <a:r>
              <a:rPr lang="en-US" b="1" dirty="0">
                <a:ln w="9525">
                  <a:solidFill>
                    <a:schemeClr val="bg1"/>
                  </a:solidFill>
                  <a:prstDash val="solid"/>
                </a:ln>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 </a:t>
            </a:r>
            <a:r>
              <a:rPr lang="en-US" b="1" dirty="0" err="1">
                <a:ln w="9525">
                  <a:solidFill>
                    <a:schemeClr val="bg1"/>
                  </a:solidFill>
                  <a:prstDash val="solid"/>
                </a:ln>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nhà</a:t>
            </a:r>
            <a:r>
              <a:rPr lang="en-US" b="1" dirty="0">
                <a:ln w="9525">
                  <a:solidFill>
                    <a:schemeClr val="bg1"/>
                  </a:solidFill>
                  <a:prstDash val="solid"/>
                </a:ln>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 </a:t>
            </a:r>
            <a:r>
              <a:rPr lang="en-US" b="1" dirty="0" err="1">
                <a:ln w="9525">
                  <a:solidFill>
                    <a:schemeClr val="bg1"/>
                  </a:solidFill>
                  <a:prstDash val="solid"/>
                </a:ln>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thông</a:t>
            </a:r>
            <a:r>
              <a:rPr lang="en-US" b="1" dirty="0">
                <a:ln w="9525">
                  <a:solidFill>
                    <a:schemeClr val="bg1"/>
                  </a:solidFill>
                  <a:prstDash val="solid"/>
                </a:ln>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 </a:t>
            </a:r>
            <a:r>
              <a:rPr lang="en-US" b="1" dirty="0" err="1">
                <a:ln w="9525">
                  <a:solidFill>
                    <a:schemeClr val="bg1"/>
                  </a:solidFill>
                  <a:prstDash val="solid"/>
                </a:ln>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minh</a:t>
            </a:r>
            <a:br>
              <a:rPr lang="en-US" b="1" dirty="0">
                <a:ln w="9525">
                  <a:solidFill>
                    <a:schemeClr val="bg1"/>
                  </a:solidFill>
                  <a:prstDash val="solid"/>
                </a:ln>
                <a:effectLst>
                  <a:outerShdw blurRad="12700" dist="38100" dir="2700000" algn="tl" rotWithShape="0">
                    <a:schemeClr val="bg1">
                      <a:lumMod val="50000"/>
                    </a:schemeClr>
                  </a:outerShdw>
                </a:effectLst>
              </a:rPr>
            </a:br>
            <a:endParaRPr lang="en-US" dirty="0"/>
          </a:p>
        </p:txBody>
      </p:sp>
    </p:spTree>
    <p:extLst>
      <p:ext uri="{BB962C8B-B14F-4D97-AF65-F5344CB8AC3E}">
        <p14:creationId xmlns:p14="http://schemas.microsoft.com/office/powerpoint/2010/main" val="30024613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65429" y="516438"/>
            <a:ext cx="6586491" cy="762037"/>
          </a:xfrm>
        </p:spPr>
        <p:txBody>
          <a:bodyPr anchor="b">
            <a:normAutofit fontScale="90000"/>
          </a:bodyPr>
          <a:lstStyle/>
          <a:p>
            <a:pPr algn="ctr"/>
            <a:r>
              <a:rPr lang="en-US" b="1" dirty="0" err="1">
                <a:ln w="9525">
                  <a:solidFill>
                    <a:schemeClr val="bg1"/>
                  </a:solidFill>
                  <a:prstDash val="solid"/>
                </a:ln>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Chức</a:t>
            </a:r>
            <a:r>
              <a:rPr lang="en-US" b="1" dirty="0">
                <a:ln w="9525">
                  <a:solidFill>
                    <a:schemeClr val="bg1"/>
                  </a:solidFill>
                  <a:prstDash val="solid"/>
                </a:ln>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 </a:t>
            </a:r>
            <a:r>
              <a:rPr lang="en-US" b="1" dirty="0" err="1">
                <a:ln w="9525">
                  <a:solidFill>
                    <a:schemeClr val="bg1"/>
                  </a:solidFill>
                  <a:prstDash val="solid"/>
                </a:ln>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năng</a:t>
            </a:r>
            <a:r>
              <a:rPr lang="en-US" b="1" dirty="0">
                <a:ln w="9525">
                  <a:solidFill>
                    <a:schemeClr val="bg1"/>
                  </a:solidFill>
                  <a:prstDash val="solid"/>
                </a:ln>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 </a:t>
            </a:r>
            <a:r>
              <a:rPr lang="en-US" b="1" dirty="0" err="1">
                <a:ln w="9525">
                  <a:solidFill>
                    <a:schemeClr val="bg1"/>
                  </a:solidFill>
                  <a:prstDash val="solid"/>
                </a:ln>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nhà</a:t>
            </a:r>
            <a:r>
              <a:rPr lang="en-US" b="1" dirty="0">
                <a:ln w="9525">
                  <a:solidFill>
                    <a:schemeClr val="bg1"/>
                  </a:solidFill>
                  <a:prstDash val="solid"/>
                </a:ln>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 </a:t>
            </a:r>
            <a:r>
              <a:rPr lang="en-US" b="1" dirty="0" err="1">
                <a:ln w="9525">
                  <a:solidFill>
                    <a:schemeClr val="bg1"/>
                  </a:solidFill>
                  <a:prstDash val="solid"/>
                </a:ln>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thông</a:t>
            </a:r>
            <a:r>
              <a:rPr lang="en-US" b="1" dirty="0">
                <a:ln w="9525">
                  <a:solidFill>
                    <a:schemeClr val="bg1"/>
                  </a:solidFill>
                  <a:prstDash val="solid"/>
                </a:ln>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 </a:t>
            </a:r>
            <a:r>
              <a:rPr lang="en-US" b="1" dirty="0" err="1">
                <a:ln w="9525">
                  <a:solidFill>
                    <a:schemeClr val="bg1"/>
                  </a:solidFill>
                  <a:prstDash val="solid"/>
                </a:ln>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minh</a:t>
            </a:r>
            <a:endParaRPr lang="en-US" b="1" dirty="0">
              <a:ln w="9525">
                <a:solidFill>
                  <a:schemeClr val="bg1"/>
                </a:solidFill>
                <a:prstDash val="solid"/>
              </a:ln>
              <a:effectLst>
                <a:outerShdw blurRad="12700" dist="38100" dir="2700000" algn="tl" rotWithShape="0">
                  <a:schemeClr val="bg1">
                    <a:lumMod val="50000"/>
                  </a:schemeClr>
                </a:outerShdw>
              </a:effectLst>
            </a:endParaRPr>
          </a:p>
        </p:txBody>
      </p:sp>
      <p:sp>
        <p:nvSpPr>
          <p:cNvPr id="3" name="Content Placeholder 2"/>
          <p:cNvSpPr>
            <a:spLocks noGrp="1"/>
          </p:cNvSpPr>
          <p:nvPr>
            <p:ph idx="1"/>
          </p:nvPr>
        </p:nvSpPr>
        <p:spPr>
          <a:xfrm>
            <a:off x="4965431" y="2115116"/>
            <a:ext cx="6586489" cy="4441547"/>
          </a:xfrm>
        </p:spPr>
        <p:txBody>
          <a:bodyPr>
            <a:normAutofit lnSpcReduction="10000"/>
          </a:bodyPr>
          <a:lstStyle/>
          <a:p>
            <a:pPr marL="0" indent="0">
              <a:buNone/>
            </a:pPr>
            <a:r>
              <a:rPr lang="en-US" sz="1600" b="1" dirty="0">
                <a:latin typeface="Times New Roman" panose="02020603050405020304" pitchFamily="18" charset="0"/>
                <a:cs typeface="Times New Roman" panose="02020603050405020304" pitchFamily="18" charset="0"/>
              </a:rPr>
              <a:t>3. </a:t>
            </a:r>
            <a:r>
              <a:rPr lang="en-US" sz="1600" b="1" dirty="0" err="1">
                <a:latin typeface="Times New Roman" panose="02020603050405020304" pitchFamily="18" charset="0"/>
                <a:cs typeface="Times New Roman" panose="02020603050405020304" pitchFamily="18" charset="0"/>
              </a:rPr>
              <a:t>Hệ</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thống</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điều</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khiển</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rèm</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cửa</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cửa</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cổng</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cửa</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cuốn</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thông</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minh</a:t>
            </a:r>
            <a:endParaRPr lang="en-US" sz="16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1600" dirty="0" err="1">
                <a:latin typeface="Times New Roman" panose="02020603050405020304" pitchFamily="18" charset="0"/>
                <a:cs typeface="Times New Roman" panose="02020603050405020304" pitchFamily="18" charset="0"/>
              </a:rPr>
              <a:t>Bạn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đã</a:t>
            </a:r>
            <a:r>
              <a:rPr lang="en-US" sz="1600" dirty="0">
                <a:latin typeface="Times New Roman" panose="02020603050405020304" pitchFamily="18" charset="0"/>
                <a:cs typeface="Times New Roman" panose="02020603050405020304" pitchFamily="18" charset="0"/>
              </a:rPr>
              <a:t> bao </a:t>
            </a:r>
            <a:r>
              <a:rPr lang="en-US" sz="1600" dirty="0" err="1">
                <a:latin typeface="Times New Roman" panose="02020603050405020304" pitchFamily="18" charset="0"/>
                <a:cs typeface="Times New Roman" panose="02020603050405020304" pitchFamily="18" charset="0"/>
              </a:rPr>
              <a:t>giờ</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nghĩ</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đến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việc</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sẽ</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được</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đánh</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thức</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bằng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ánh</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nắng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mặt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trời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khi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rèm</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cửa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tự</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động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mở</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vào</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buổi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sáng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Sẽ</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tiện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ích</a:t>
            </a:r>
            <a:r>
              <a:rPr lang="en-US" sz="1600" dirty="0">
                <a:latin typeface="Times New Roman" panose="02020603050405020304" pitchFamily="18" charset="0"/>
                <a:cs typeface="Times New Roman" panose="02020603050405020304" pitchFamily="18" charset="0"/>
              </a:rPr>
              <a:t> ra </a:t>
            </a:r>
            <a:r>
              <a:rPr lang="en-US" sz="1600" dirty="0" err="1">
                <a:latin typeface="Times New Roman" panose="02020603050405020304" pitchFamily="18" charset="0"/>
                <a:cs typeface="Times New Roman" panose="02020603050405020304" pitchFamily="18" charset="0"/>
              </a:rPr>
              <a:t>sao</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nếu</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bạn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có</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thể</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đóng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tất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cả</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các</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rèm</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cửa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và</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cổng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trong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nhà</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chỉ</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với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một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nút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bấm</a:t>
            </a:r>
            <a:r>
              <a:rPr lang="en-US" sz="1600" dirty="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en-US" sz="1600" dirty="0" err="1">
                <a:latin typeface="Times New Roman" panose="02020603050405020304" pitchFamily="18" charset="0"/>
                <a:cs typeface="Times New Roman" panose="02020603050405020304" pitchFamily="18" charset="0"/>
              </a:rPr>
              <a:t>Bạn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sẽ</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được</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tận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hưởng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nhiều</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hơn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từ</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những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tính</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năng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mới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của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rèm</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cửa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thông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minh</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tự</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động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đóng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rèm</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bất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kỳ</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khi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nào</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bạn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muốn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chỉ</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với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một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chạm</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cài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đặt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kịch</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bản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rèm</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cửa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thông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minh</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hoạt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động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cùng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với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các</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hệ</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thống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chiếu</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sáng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âm</a:t>
            </a:r>
            <a:r>
              <a:rPr lang="en-US" sz="1600" dirty="0">
                <a:latin typeface="Times New Roman" panose="02020603050405020304" pitchFamily="18" charset="0"/>
                <a:cs typeface="Times New Roman" panose="02020603050405020304" pitchFamily="18" charset="0"/>
              </a:rPr>
              <a:t> thanh…</a:t>
            </a:r>
          </a:p>
          <a:p>
            <a:pPr>
              <a:buFont typeface="Wingdings" panose="05000000000000000000" pitchFamily="2" charset="2"/>
              <a:buChar char="Ø"/>
            </a:pPr>
            <a:r>
              <a:rPr lang="en-US" sz="1600" dirty="0" err="1">
                <a:latin typeface="Times New Roman" panose="02020603050405020304" pitchFamily="18" charset="0"/>
                <a:cs typeface="Times New Roman" panose="02020603050405020304" pitchFamily="18" charset="0"/>
              </a:rPr>
              <a:t>Giải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pháp</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rèm</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cửa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thông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minh</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giúp</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các</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bộ</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rèm</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cửa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thông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thường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có</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thể</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hoạt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động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tự</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động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chỉ</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bằng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một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động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cơ</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thông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minh</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Động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cơ</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này</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có</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thể</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điều</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khiển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được</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tất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cả</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các</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loại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rèm</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mành</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hiện</a:t>
            </a:r>
            <a:r>
              <a:rPr lang="en-US" sz="1600" dirty="0">
                <a:latin typeface="Times New Roman" panose="02020603050405020304" pitchFamily="18" charset="0"/>
                <a:cs typeface="Times New Roman" panose="02020603050405020304" pitchFamily="18" charset="0"/>
              </a:rPr>
              <a:t> nay </a:t>
            </a:r>
            <a:r>
              <a:rPr lang="en-US" sz="1600" dirty="0" err="1">
                <a:latin typeface="Times New Roman" panose="02020603050405020304" pitchFamily="18" charset="0"/>
                <a:cs typeface="Times New Roman" panose="02020603050405020304" pitchFamily="18" charset="0"/>
              </a:rPr>
              <a:t>có</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mặt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trên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thị</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trường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như</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rèm</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vải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rèm</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cuốn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mành</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sáo</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tre</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trúc</a:t>
            </a:r>
            <a:r>
              <a:rPr lang="en-US" sz="1600" dirty="0">
                <a:latin typeface="Times New Roman" panose="02020603050405020304" pitchFamily="18" charset="0"/>
                <a:cs typeface="Times New Roman" panose="02020603050405020304" pitchFamily="18" charset="0"/>
              </a:rPr>
              <a:t>…</a:t>
            </a:r>
          </a:p>
          <a:p>
            <a:pPr marL="0" indent="0">
              <a:buNone/>
            </a:pPr>
            <a:r>
              <a:rPr lang="en-US" sz="1600" b="1" dirty="0" err="1">
                <a:latin typeface="Times New Roman" panose="02020603050405020304" pitchFamily="18" charset="0"/>
                <a:cs typeface="Times New Roman" panose="02020603050405020304" pitchFamily="18" charset="0"/>
              </a:rPr>
              <a:t>Ví</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dụ</a:t>
            </a:r>
            <a:r>
              <a:rPr lang="en-US" sz="1600" b="1" dirty="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en-US" sz="1600" dirty="0" err="1">
                <a:latin typeface="Times New Roman" panose="02020603050405020304" pitchFamily="18" charset="0"/>
                <a:cs typeface="Times New Roman" panose="02020603050405020304" pitchFamily="18" charset="0"/>
              </a:rPr>
              <a:t>Tất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cả</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rèm</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cửa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cổng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cửa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cuốn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còn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đang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mở</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sẽ</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tự</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động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đóng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lại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vào</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lúc</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22h00</a:t>
            </a:r>
            <a:r>
              <a:rPr lang="en-US" sz="1600" dirty="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en-US" sz="1600" dirty="0">
                <a:latin typeface="Times New Roman" panose="02020603050405020304" pitchFamily="18" charset="0"/>
                <a:cs typeface="Times New Roman" panose="02020603050405020304" pitchFamily="18" charset="0"/>
              </a:rPr>
              <a:t>Khi </a:t>
            </a:r>
            <a:r>
              <a:rPr lang="en-US" sz="1600" dirty="0" err="1">
                <a:latin typeface="Times New Roman" panose="02020603050405020304" pitchFamily="18" charset="0"/>
                <a:cs typeface="Times New Roman" panose="02020603050405020304" pitchFamily="18" charset="0"/>
              </a:rPr>
              <a:t>về</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gần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tới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nhà</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gia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chủ</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chỉ</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cần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bấm</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một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phím</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trên</a:t>
            </a:r>
            <a:r>
              <a:rPr lang="en-US" sz="1600" dirty="0">
                <a:latin typeface="Times New Roman" panose="02020603050405020304" pitchFamily="18" charset="0"/>
                <a:cs typeface="Times New Roman" panose="02020603050405020304" pitchFamily="18" charset="0"/>
              </a:rPr>
              <a:t> smartphone, </a:t>
            </a:r>
            <a:r>
              <a:rPr lang="en-US" sz="1600" dirty="0" err="1">
                <a:latin typeface="Times New Roman" panose="02020603050405020304" pitchFamily="18" charset="0"/>
                <a:cs typeface="Times New Roman" panose="02020603050405020304" pitchFamily="18" charset="0"/>
              </a:rPr>
              <a:t>cửa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cổng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sẽ</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tự</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động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mở</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cửa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cuốn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gara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sẽ</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kéo</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lên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và</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đèn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tầng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trệt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sáng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dịu</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cùng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với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một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bản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nhạc</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không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lời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sẽ</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được</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bật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lên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để</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chào</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đón</a:t>
            </a:r>
            <a:r>
              <a:rPr lang="en-US" sz="1600" dirty="0">
                <a:latin typeface="Times New Roman" panose="02020603050405020304" pitchFamily="18" charset="0"/>
                <a:cs typeface="Times New Roman" panose="02020603050405020304" pitchFamily="18" charset="0"/>
              </a:rPr>
              <a:t>.</a:t>
            </a:r>
          </a:p>
          <a:p>
            <a:pPr marL="0" indent="0">
              <a:buNone/>
            </a:pPr>
            <a:endParaRPr lang="en-US" sz="16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11666" r="46088"/>
          <a:stretch/>
        </p:blipFill>
        <p:spPr>
          <a:xfrm>
            <a:off x="20" y="10"/>
            <a:ext cx="4635571" cy="6857990"/>
          </a:xfrm>
          <a:prstGeom prst="rect">
            <a:avLst/>
          </a:prstGeom>
          <a:effectLst/>
        </p:spPr>
      </p:pic>
      <p:cxnSp>
        <p:nvCxnSpPr>
          <p:cNvPr id="22" name="Straight Connector 21">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A48A6D"/>
            </a:solidFill>
          </a:ln>
        </p:spPr>
        <p:style>
          <a:lnRef idx="1">
            <a:schemeClr val="accent1"/>
          </a:lnRef>
          <a:fillRef idx="0">
            <a:schemeClr val="accent1"/>
          </a:fillRef>
          <a:effectRef idx="0">
            <a:schemeClr val="accent1"/>
          </a:effectRef>
          <a:fontRef idx="minor">
            <a:schemeClr val="tx1"/>
          </a:fontRef>
        </p:style>
      </p:cxnSp>
      <p:pic>
        <p:nvPicPr>
          <p:cNvPr id="12" name="Pictur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57966" y="164245"/>
            <a:ext cx="914693" cy="331411"/>
          </a:xfrm>
          <a:prstGeom prst="rect">
            <a:avLst/>
          </a:prstGeom>
        </p:spPr>
      </p:pic>
    </p:spTree>
    <p:extLst>
      <p:ext uri="{BB962C8B-B14F-4D97-AF65-F5344CB8AC3E}">
        <p14:creationId xmlns:p14="http://schemas.microsoft.com/office/powerpoint/2010/main" val="40020741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 name="Rectangle 26">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958506" y="800392"/>
            <a:ext cx="10264697" cy="1212102"/>
          </a:xfrm>
        </p:spPr>
        <p:txBody>
          <a:bodyPr>
            <a:normAutofit/>
          </a:bodyPr>
          <a:lstStyle/>
          <a:p>
            <a:pPr algn="ctr"/>
            <a:r>
              <a:rPr lang="en-US" sz="4000" b="1" dirty="0" err="1">
                <a:ln w="9525">
                  <a:solidFill>
                    <a:schemeClr val="bg1"/>
                  </a:solidFill>
                  <a:prstDash val="solid"/>
                </a:ln>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Chức</a:t>
            </a:r>
            <a:r>
              <a:rPr lang="en-US" sz="4000" b="1" dirty="0">
                <a:ln w="9525">
                  <a:solidFill>
                    <a:schemeClr val="bg1"/>
                  </a:solidFill>
                  <a:prstDash val="solid"/>
                </a:ln>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 </a:t>
            </a:r>
            <a:r>
              <a:rPr lang="en-US" sz="4000" b="1" dirty="0" err="1">
                <a:ln w="9525">
                  <a:solidFill>
                    <a:schemeClr val="bg1"/>
                  </a:solidFill>
                  <a:prstDash val="solid"/>
                </a:ln>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năng</a:t>
            </a:r>
            <a:r>
              <a:rPr lang="en-US" sz="4000" b="1" dirty="0">
                <a:ln w="9525">
                  <a:solidFill>
                    <a:schemeClr val="bg1"/>
                  </a:solidFill>
                  <a:prstDash val="solid"/>
                </a:ln>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 </a:t>
            </a:r>
            <a:r>
              <a:rPr lang="en-US" sz="4000" b="1" dirty="0" err="1">
                <a:ln w="9525">
                  <a:solidFill>
                    <a:schemeClr val="bg1"/>
                  </a:solidFill>
                  <a:prstDash val="solid"/>
                </a:ln>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nhà</a:t>
            </a:r>
            <a:r>
              <a:rPr lang="en-US" sz="4000" b="1" dirty="0">
                <a:ln w="9525">
                  <a:solidFill>
                    <a:schemeClr val="bg1"/>
                  </a:solidFill>
                  <a:prstDash val="solid"/>
                </a:ln>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 </a:t>
            </a:r>
            <a:r>
              <a:rPr lang="en-US" sz="4000" b="1" dirty="0" err="1">
                <a:ln w="9525">
                  <a:solidFill>
                    <a:schemeClr val="bg1"/>
                  </a:solidFill>
                  <a:prstDash val="solid"/>
                </a:ln>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thông</a:t>
            </a:r>
            <a:r>
              <a:rPr lang="en-US" sz="4000" b="1" dirty="0">
                <a:ln w="9525">
                  <a:solidFill>
                    <a:schemeClr val="bg1"/>
                  </a:solidFill>
                  <a:prstDash val="solid"/>
                </a:ln>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 </a:t>
            </a:r>
            <a:r>
              <a:rPr lang="en-US" sz="4000" b="1" dirty="0" err="1">
                <a:ln w="9525">
                  <a:solidFill>
                    <a:schemeClr val="bg1"/>
                  </a:solidFill>
                  <a:prstDash val="solid"/>
                </a:ln>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minh</a:t>
            </a:r>
            <a:endParaRPr lang="en-US" sz="4000" b="1" dirty="0">
              <a:ln w="9525">
                <a:solidFill>
                  <a:schemeClr val="bg1"/>
                </a:solidFill>
                <a:prstDash val="solid"/>
              </a:ln>
              <a:effectLst>
                <a:outerShdw blurRad="12700" dist="38100" dir="2700000" algn="tl" rotWithShape="0">
                  <a:schemeClr val="bg1">
                    <a:lumMod val="50000"/>
                  </a:schemeClr>
                </a:outerShdw>
              </a:effectLst>
            </a:endParaRPr>
          </a:p>
        </p:txBody>
      </p:sp>
      <p:sp>
        <p:nvSpPr>
          <p:cNvPr id="3" name="Content Placeholder 2"/>
          <p:cNvSpPr>
            <a:spLocks noGrp="1"/>
          </p:cNvSpPr>
          <p:nvPr>
            <p:ph idx="1"/>
          </p:nvPr>
        </p:nvSpPr>
        <p:spPr>
          <a:xfrm>
            <a:off x="1367624" y="2490436"/>
            <a:ext cx="9708995" cy="3567173"/>
          </a:xfrm>
        </p:spPr>
        <p:txBody>
          <a:bodyPr anchor="ctr">
            <a:normAutofit/>
          </a:bodyPr>
          <a:lstStyle/>
          <a:p>
            <a:pPr marL="0" indent="0">
              <a:buNone/>
            </a:pPr>
            <a:r>
              <a:rPr lang="en-US" sz="1500" dirty="0">
                <a:latin typeface="Times New Roman" panose="02020603050405020304" pitchFamily="18" charset="0"/>
                <a:cs typeface="Times New Roman" panose="02020603050405020304" pitchFamily="18" charset="0"/>
              </a:rPr>
              <a:t>4.</a:t>
            </a:r>
            <a:r>
              <a:rPr lang="en-US" sz="1500" b="1" dirty="0">
                <a:latin typeface="Times New Roman" panose="02020603050405020304" pitchFamily="18" charset="0"/>
                <a:cs typeface="Times New Roman" panose="02020603050405020304" pitchFamily="18" charset="0"/>
              </a:rPr>
              <a:t> </a:t>
            </a:r>
            <a:r>
              <a:rPr lang="en-US" sz="1500" b="1" dirty="0" err="1">
                <a:latin typeface="Times New Roman" panose="02020603050405020304" pitchFamily="18" charset="0"/>
                <a:cs typeface="Times New Roman" panose="02020603050405020304" pitchFamily="18" charset="0"/>
              </a:rPr>
              <a:t>Hệ</a:t>
            </a:r>
            <a:r>
              <a:rPr lang="en-US" sz="1500" b="1" dirty="0">
                <a:latin typeface="Times New Roman" panose="02020603050405020304" pitchFamily="18" charset="0"/>
                <a:cs typeface="Times New Roman" panose="02020603050405020304" pitchFamily="18" charset="0"/>
              </a:rPr>
              <a:t> </a:t>
            </a:r>
            <a:r>
              <a:rPr lang="en-US" sz="1500" b="1" dirty="0" err="1">
                <a:latin typeface="Times New Roman" panose="02020603050405020304" pitchFamily="18" charset="0"/>
                <a:cs typeface="Times New Roman" panose="02020603050405020304" pitchFamily="18" charset="0"/>
              </a:rPr>
              <a:t>thống</a:t>
            </a:r>
            <a:r>
              <a:rPr lang="en-US" sz="1500" b="1" dirty="0">
                <a:latin typeface="Times New Roman" panose="02020603050405020304" pitchFamily="18" charset="0"/>
                <a:cs typeface="Times New Roman" panose="02020603050405020304" pitchFamily="18" charset="0"/>
              </a:rPr>
              <a:t> </a:t>
            </a:r>
            <a:r>
              <a:rPr lang="en-US" sz="1500" b="1" dirty="0" err="1">
                <a:latin typeface="Times New Roman" panose="02020603050405020304" pitchFamily="18" charset="0"/>
                <a:cs typeface="Times New Roman" panose="02020603050405020304" pitchFamily="18" charset="0"/>
              </a:rPr>
              <a:t>điều</a:t>
            </a:r>
            <a:r>
              <a:rPr lang="en-US" sz="1500" b="1" dirty="0">
                <a:latin typeface="Times New Roman" panose="02020603050405020304" pitchFamily="18" charset="0"/>
                <a:cs typeface="Times New Roman" panose="02020603050405020304" pitchFamily="18" charset="0"/>
              </a:rPr>
              <a:t> </a:t>
            </a:r>
            <a:r>
              <a:rPr lang="en-US" sz="1500" b="1" dirty="0" err="1">
                <a:latin typeface="Times New Roman" panose="02020603050405020304" pitchFamily="18" charset="0"/>
                <a:cs typeface="Times New Roman" panose="02020603050405020304" pitchFamily="18" charset="0"/>
              </a:rPr>
              <a:t>khiển</a:t>
            </a:r>
            <a:r>
              <a:rPr lang="en-US" sz="1500" b="1" dirty="0">
                <a:latin typeface="Times New Roman" panose="02020603050405020304" pitchFamily="18" charset="0"/>
                <a:cs typeface="Times New Roman" panose="02020603050405020304" pitchFamily="18" charset="0"/>
              </a:rPr>
              <a:t> </a:t>
            </a:r>
            <a:r>
              <a:rPr lang="en-US" sz="1500" b="1" dirty="0" err="1">
                <a:latin typeface="Times New Roman" panose="02020603050405020304" pitchFamily="18" charset="0"/>
                <a:cs typeface="Times New Roman" panose="02020603050405020304" pitchFamily="18" charset="0"/>
              </a:rPr>
              <a:t>thông</a:t>
            </a:r>
            <a:r>
              <a:rPr lang="en-US" sz="1500" b="1" dirty="0">
                <a:latin typeface="Times New Roman" panose="02020603050405020304" pitchFamily="18" charset="0"/>
                <a:cs typeface="Times New Roman" panose="02020603050405020304" pitchFamily="18" charset="0"/>
              </a:rPr>
              <a:t> </a:t>
            </a:r>
            <a:r>
              <a:rPr lang="en-US" sz="1500" b="1" dirty="0" err="1">
                <a:latin typeface="Times New Roman" panose="02020603050405020304" pitchFamily="18" charset="0"/>
                <a:cs typeface="Times New Roman" panose="02020603050405020304" pitchFamily="18" charset="0"/>
              </a:rPr>
              <a:t>minh</a:t>
            </a:r>
            <a:r>
              <a:rPr lang="en-US" sz="1500" b="1" dirty="0">
                <a:latin typeface="Times New Roman" panose="02020603050405020304" pitchFamily="18" charset="0"/>
                <a:cs typeface="Times New Roman" panose="02020603050405020304" pitchFamily="18" charset="0"/>
              </a:rPr>
              <a:t>  </a:t>
            </a:r>
            <a:r>
              <a:rPr lang="en-US" sz="1500" b="1" dirty="0" err="1">
                <a:latin typeface="Times New Roman" panose="02020603050405020304" pitchFamily="18" charset="0"/>
                <a:cs typeface="Times New Roman" panose="02020603050405020304" pitchFamily="18" charset="0"/>
              </a:rPr>
              <a:t>cho</a:t>
            </a:r>
            <a:r>
              <a:rPr lang="en-US" sz="1500" b="1" dirty="0">
                <a:latin typeface="Times New Roman" panose="02020603050405020304" pitchFamily="18" charset="0"/>
                <a:cs typeface="Times New Roman" panose="02020603050405020304" pitchFamily="18" charset="0"/>
              </a:rPr>
              <a:t> </a:t>
            </a:r>
            <a:r>
              <a:rPr lang="en-US" sz="1500" b="1" dirty="0" err="1">
                <a:latin typeface="Times New Roman" panose="02020603050405020304" pitchFamily="18" charset="0"/>
                <a:cs typeface="Times New Roman" panose="02020603050405020304" pitchFamily="18" charset="0"/>
              </a:rPr>
              <a:t>bình</a:t>
            </a:r>
            <a:r>
              <a:rPr lang="en-US" sz="1500" b="1" dirty="0">
                <a:latin typeface="Times New Roman" panose="02020603050405020304" pitchFamily="18" charset="0"/>
                <a:cs typeface="Times New Roman" panose="02020603050405020304" pitchFamily="18" charset="0"/>
              </a:rPr>
              <a:t> </a:t>
            </a:r>
            <a:r>
              <a:rPr lang="en-US" sz="1500" b="1" dirty="0" err="1">
                <a:latin typeface="Times New Roman" panose="02020603050405020304" pitchFamily="18" charset="0"/>
                <a:cs typeface="Times New Roman" panose="02020603050405020304" pitchFamily="18" charset="0"/>
              </a:rPr>
              <a:t>nóng</a:t>
            </a:r>
            <a:r>
              <a:rPr lang="en-US" sz="1500" b="1" dirty="0">
                <a:latin typeface="Times New Roman" panose="02020603050405020304" pitchFamily="18" charset="0"/>
                <a:cs typeface="Times New Roman" panose="02020603050405020304" pitchFamily="18" charset="0"/>
              </a:rPr>
              <a:t> </a:t>
            </a:r>
            <a:r>
              <a:rPr lang="en-US" sz="1500" b="1" dirty="0" err="1">
                <a:latin typeface="Times New Roman" panose="02020603050405020304" pitchFamily="18" charset="0"/>
                <a:cs typeface="Times New Roman" panose="02020603050405020304" pitchFamily="18" charset="0"/>
              </a:rPr>
              <a:t>lạnh</a:t>
            </a:r>
            <a:endParaRPr lang="en-US" sz="15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Điều</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khiển</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bằng</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phím</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bấm</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thông</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minh</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nhanh</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chóng</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và</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đơn</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giản</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theo</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yêu</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cầu</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của</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chủ</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nhà</a:t>
            </a:r>
            <a:r>
              <a:rPr lang="en-US" sz="1500" dirty="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Được</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lập</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trình</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tự</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động</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bật</a:t>
            </a:r>
            <a:r>
              <a:rPr lang="en-US" sz="1500" dirty="0">
                <a:latin typeface="Times New Roman" panose="02020603050405020304" pitchFamily="18" charset="0"/>
                <a:cs typeface="Times New Roman" panose="02020603050405020304" pitchFamily="18" charset="0"/>
              </a:rPr>
              <a:t>/</a:t>
            </a:r>
            <a:r>
              <a:rPr lang="en-US" sz="1500" dirty="0" err="1">
                <a:latin typeface="Times New Roman" panose="02020603050405020304" pitchFamily="18" charset="0"/>
                <a:cs typeface="Times New Roman" panose="02020603050405020304" pitchFamily="18" charset="0"/>
              </a:rPr>
              <a:t>tắt</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theo</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thời</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gian</a:t>
            </a:r>
            <a:r>
              <a:rPr lang="en-US" sz="1500" dirty="0">
                <a:latin typeface="Times New Roman" panose="02020603050405020304" pitchFamily="18" charset="0"/>
                <a:cs typeface="Times New Roman" panose="02020603050405020304" pitchFamily="18" charset="0"/>
              </a:rPr>
              <a:t>. </a:t>
            </a:r>
          </a:p>
          <a:p>
            <a:pPr>
              <a:buFont typeface="Wingdings" panose="05000000000000000000" pitchFamily="2" charset="2"/>
              <a:buChar char="Ø"/>
            </a:pP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Tự</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động</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điều</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khiển</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bật</a:t>
            </a:r>
            <a:r>
              <a:rPr lang="en-US" sz="1500" dirty="0">
                <a:latin typeface="Times New Roman" panose="02020603050405020304" pitchFamily="18" charset="0"/>
                <a:cs typeface="Times New Roman" panose="02020603050405020304" pitchFamily="18" charset="0"/>
              </a:rPr>
              <a:t>/</a:t>
            </a:r>
            <a:r>
              <a:rPr lang="en-US" sz="1500" dirty="0" err="1">
                <a:latin typeface="Times New Roman" panose="02020603050405020304" pitchFamily="18" charset="0"/>
                <a:cs typeface="Times New Roman" panose="02020603050405020304" pitchFamily="18" charset="0"/>
              </a:rPr>
              <a:t>tắt</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bình</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nóng</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lạnh</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tại</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chỗ</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hoặc</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từ</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xa</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Kết</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hợp</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với</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các</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thiết</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bị</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khác</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trong</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nhà</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theo</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kịch</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bản</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được</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lập</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trình</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sẵn</a:t>
            </a:r>
            <a:r>
              <a:rPr lang="en-US" sz="1500" dirty="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Tự</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động</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bật</a:t>
            </a:r>
            <a:r>
              <a:rPr lang="en-US" sz="1500" dirty="0">
                <a:latin typeface="Times New Roman" panose="02020603050405020304" pitchFamily="18" charset="0"/>
                <a:cs typeface="Times New Roman" panose="02020603050405020304" pitchFamily="18" charset="0"/>
              </a:rPr>
              <a:t>/</a:t>
            </a:r>
            <a:r>
              <a:rPr lang="en-US" sz="1500" dirty="0" err="1">
                <a:latin typeface="Times New Roman" panose="02020603050405020304" pitchFamily="18" charset="0"/>
                <a:cs typeface="Times New Roman" panose="02020603050405020304" pitchFamily="18" charset="0"/>
              </a:rPr>
              <a:t>tắt</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theo</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thời</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gian</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lịch</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sinh</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hoạt</a:t>
            </a:r>
            <a:r>
              <a:rPr lang="en-US" sz="1500" dirty="0">
                <a:latin typeface="Times New Roman" panose="02020603050405020304" pitchFamily="18" charset="0"/>
                <a:cs typeface="Times New Roman" panose="02020603050405020304" pitchFamily="18" charset="0"/>
              </a:rPr>
              <a:t>.</a:t>
            </a:r>
          </a:p>
          <a:p>
            <a:pPr>
              <a:buFont typeface="Wingdings" panose="05000000000000000000" pitchFamily="2" charset="2"/>
              <a:buChar char="v"/>
            </a:pPr>
            <a:r>
              <a:rPr lang="en-US" sz="1500" b="1" i="1" dirty="0" err="1">
                <a:latin typeface="Times New Roman" panose="02020603050405020304" pitchFamily="18" charset="0"/>
                <a:cs typeface="Times New Roman" panose="02020603050405020304" pitchFamily="18" charset="0"/>
              </a:rPr>
              <a:t>Ví</a:t>
            </a:r>
            <a:r>
              <a:rPr lang="en-US" sz="1500" b="1" i="1" dirty="0">
                <a:latin typeface="Times New Roman" panose="02020603050405020304" pitchFamily="18" charset="0"/>
                <a:cs typeface="Times New Roman" panose="02020603050405020304" pitchFamily="18" charset="0"/>
              </a:rPr>
              <a:t> </a:t>
            </a:r>
            <a:r>
              <a:rPr lang="en-US" sz="1500" b="1" i="1" dirty="0" err="1">
                <a:latin typeface="Times New Roman" panose="02020603050405020304" pitchFamily="18" charset="0"/>
                <a:cs typeface="Times New Roman" panose="02020603050405020304" pitchFamily="18" charset="0"/>
              </a:rPr>
              <a:t>dụ</a:t>
            </a:r>
            <a:r>
              <a:rPr lang="en-US" sz="1500" b="1" i="1" dirty="0">
                <a:latin typeface="Times New Roman" panose="02020603050405020304" pitchFamily="18" charset="0"/>
                <a:cs typeface="Times New Roman" panose="02020603050405020304" pitchFamily="18" charset="0"/>
              </a:rPr>
              <a:t> </a:t>
            </a:r>
            <a:endParaRPr lang="en-US" sz="15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Khi</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bấm</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phím</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vắng</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nhà</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hệ</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thống</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điều</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khiển</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bình</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nóng</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lạnh</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tự</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động</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tắt</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giúp</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chủ</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nhà</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tiết</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kiệm</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năng</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lượng</a:t>
            </a:r>
            <a:r>
              <a:rPr lang="en-US" sz="1500" dirty="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en-US" sz="1500" dirty="0" err="1">
                <a:latin typeface="Times New Roman" panose="02020603050405020304" pitchFamily="18" charset="0"/>
                <a:cs typeface="Times New Roman" panose="02020603050405020304" pitchFamily="18" charset="0"/>
              </a:rPr>
              <a:t>Vào</a:t>
            </a:r>
            <a:r>
              <a:rPr lang="en-US" sz="1500" dirty="0">
                <a:latin typeface="Times New Roman" panose="02020603050405020304" pitchFamily="18" charset="0"/>
                <a:cs typeface="Times New Roman" panose="02020603050405020304" pitchFamily="18" charset="0"/>
              </a:rPr>
              <a:t> 5h </a:t>
            </a:r>
            <a:r>
              <a:rPr lang="en-US" sz="1500" dirty="0" err="1">
                <a:latin typeface="Times New Roman" panose="02020603050405020304" pitchFamily="18" charset="0"/>
                <a:cs typeface="Times New Roman" panose="02020603050405020304" pitchFamily="18" charset="0"/>
              </a:rPr>
              <a:t>chiều</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chủ</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nhà</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từ</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cơ</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quan</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đi</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về</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nhà</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và</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tắm</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giặt</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Dựa</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trên</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thói</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quen</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sinh</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hoạt</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của</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chủ</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nhà</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bình</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nóng</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lạnh</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sẽ</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được</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tự</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động</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bật</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lúc</a:t>
            </a:r>
            <a:r>
              <a:rPr lang="en-US" sz="1500" dirty="0">
                <a:latin typeface="Times New Roman" panose="02020603050405020304" pitchFamily="18" charset="0"/>
                <a:cs typeface="Times New Roman" panose="02020603050405020304" pitchFamily="18" charset="0"/>
              </a:rPr>
              <a:t> 5h30 </a:t>
            </a:r>
            <a:r>
              <a:rPr lang="en-US" sz="1500" dirty="0" err="1">
                <a:latin typeface="Times New Roman" panose="02020603050405020304" pitchFamily="18" charset="0"/>
                <a:cs typeface="Times New Roman" panose="02020603050405020304" pitchFamily="18" charset="0"/>
              </a:rPr>
              <a:t>phút</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chiều</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trước</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khi</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chủ</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nhà</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đi</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làm</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về</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và</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tự</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động</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tắt</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lúc</a:t>
            </a:r>
            <a:r>
              <a:rPr lang="en-US" sz="1500" dirty="0">
                <a:latin typeface="Times New Roman" panose="02020603050405020304" pitchFamily="18" charset="0"/>
                <a:cs typeface="Times New Roman" panose="02020603050405020304" pitchFamily="18" charset="0"/>
              </a:rPr>
              <a:t> 7h </a:t>
            </a:r>
            <a:r>
              <a:rPr lang="en-US" sz="1500" dirty="0" err="1">
                <a:latin typeface="Times New Roman" panose="02020603050405020304" pitchFamily="18" charset="0"/>
                <a:cs typeface="Times New Roman" panose="02020603050405020304" pitchFamily="18" charset="0"/>
              </a:rPr>
              <a:t>tối</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sau</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khi</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chủ</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nhà</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đã</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sử</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dụng</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xong</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bình</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nước</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nóng</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Việc</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này</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giúp</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cho</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chủ</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nhà</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tiết</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kiệm</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năng</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lượng</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cũng</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như</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không</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phải</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bật</a:t>
            </a:r>
            <a:r>
              <a:rPr lang="en-US" sz="1500" dirty="0">
                <a:latin typeface="Times New Roman" panose="02020603050405020304" pitchFamily="18" charset="0"/>
                <a:cs typeface="Times New Roman" panose="02020603050405020304" pitchFamily="18" charset="0"/>
              </a:rPr>
              <a:t>/</a:t>
            </a:r>
            <a:r>
              <a:rPr lang="en-US" sz="1500" dirty="0" err="1">
                <a:latin typeface="Times New Roman" panose="02020603050405020304" pitchFamily="18" charset="0"/>
                <a:cs typeface="Times New Roman" panose="02020603050405020304" pitchFamily="18" charset="0"/>
              </a:rPr>
              <a:t>tắt</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bình</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nóng</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lạnh</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vào</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từng</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thời</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điểm</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sử</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dụng</a:t>
            </a:r>
            <a:r>
              <a:rPr lang="en-US" sz="1500" dirty="0">
                <a:latin typeface="Times New Roman" panose="02020603050405020304" pitchFamily="18" charset="0"/>
                <a:cs typeface="Times New Roman" panose="02020603050405020304" pitchFamily="18" charset="0"/>
              </a:rPr>
              <a:t>.</a:t>
            </a:r>
          </a:p>
          <a:p>
            <a:endParaRPr lang="en-US" sz="1500" dirty="0"/>
          </a:p>
        </p:txBody>
      </p:sp>
    </p:spTree>
    <p:extLst>
      <p:ext uri="{BB962C8B-B14F-4D97-AF65-F5344CB8AC3E}">
        <p14:creationId xmlns:p14="http://schemas.microsoft.com/office/powerpoint/2010/main" val="41529254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17">
            <a:extLst>
              <a:ext uri="{FF2B5EF4-FFF2-40B4-BE49-F238E27FC236}">
                <a16:creationId xmlns:a16="http://schemas.microsoft.com/office/drawing/2014/main" id="{72D05657-94EE-4B2D-BC1B-A1D0650636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Arc 19">
            <a:extLst>
              <a:ext uri="{FF2B5EF4-FFF2-40B4-BE49-F238E27FC236}">
                <a16:creationId xmlns:a16="http://schemas.microsoft.com/office/drawing/2014/main" id="{7586665A-47B3-4AEE-BC94-15D89FF706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465099" y="486184"/>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r="3" b="3"/>
          <a:stretch/>
        </p:blipFill>
        <p:spPr>
          <a:xfrm>
            <a:off x="581526" y="258142"/>
            <a:ext cx="3118718" cy="3118718"/>
          </a:xfrm>
          <a:custGeom>
            <a:avLst/>
            <a:gdLst/>
            <a:ahLst/>
            <a:cxnLst/>
            <a:rect l="l" t="t" r="r" b="b"/>
            <a:pathLst>
              <a:path w="2683042" h="2683042">
                <a:moveTo>
                  <a:pt x="102278" y="0"/>
                </a:moveTo>
                <a:lnTo>
                  <a:pt x="2580764" y="0"/>
                </a:lnTo>
                <a:cubicBezTo>
                  <a:pt x="2637251" y="0"/>
                  <a:pt x="2683042" y="45791"/>
                  <a:pt x="2683042" y="102278"/>
                </a:cubicBezTo>
                <a:lnTo>
                  <a:pt x="2683042" y="2580764"/>
                </a:lnTo>
                <a:cubicBezTo>
                  <a:pt x="2683042" y="2637251"/>
                  <a:pt x="2637251" y="2683042"/>
                  <a:pt x="2580764" y="2683042"/>
                </a:cubicBezTo>
                <a:lnTo>
                  <a:pt x="102278" y="2683042"/>
                </a:lnTo>
                <a:cubicBezTo>
                  <a:pt x="45791" y="2683042"/>
                  <a:pt x="0" y="2637251"/>
                  <a:pt x="0" y="2580764"/>
                </a:cubicBezTo>
                <a:lnTo>
                  <a:pt x="0" y="102278"/>
                </a:lnTo>
                <a:cubicBezTo>
                  <a:pt x="0" y="45791"/>
                  <a:pt x="45791" y="0"/>
                  <a:pt x="102278" y="0"/>
                </a:cubicBezTo>
                <a:close/>
              </a:path>
            </a:pathLst>
          </a:custGeom>
        </p:spPr>
      </p:pic>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30069" r="20681"/>
          <a:stretch/>
        </p:blipFill>
        <p:spPr>
          <a:xfrm>
            <a:off x="581526" y="3486449"/>
            <a:ext cx="3118718" cy="3118718"/>
          </a:xfrm>
          <a:custGeom>
            <a:avLst/>
            <a:gdLst/>
            <a:ahLst/>
            <a:cxnLst/>
            <a:rect l="l" t="t" r="r" b="b"/>
            <a:pathLst>
              <a:path w="2683042" h="2683042">
                <a:moveTo>
                  <a:pt x="102278" y="0"/>
                </a:moveTo>
                <a:lnTo>
                  <a:pt x="2580764" y="0"/>
                </a:lnTo>
                <a:cubicBezTo>
                  <a:pt x="2637251" y="0"/>
                  <a:pt x="2683042" y="45791"/>
                  <a:pt x="2683042" y="102278"/>
                </a:cubicBezTo>
                <a:lnTo>
                  <a:pt x="2683042" y="2580764"/>
                </a:lnTo>
                <a:cubicBezTo>
                  <a:pt x="2683042" y="2637251"/>
                  <a:pt x="2637251" y="2683042"/>
                  <a:pt x="2580764" y="2683042"/>
                </a:cubicBezTo>
                <a:lnTo>
                  <a:pt x="102278" y="2683042"/>
                </a:lnTo>
                <a:cubicBezTo>
                  <a:pt x="45791" y="2683042"/>
                  <a:pt x="0" y="2637251"/>
                  <a:pt x="0" y="2580764"/>
                </a:cubicBezTo>
                <a:lnTo>
                  <a:pt x="0" y="102278"/>
                </a:lnTo>
                <a:cubicBezTo>
                  <a:pt x="0" y="45791"/>
                  <a:pt x="45791" y="0"/>
                  <a:pt x="102278" y="0"/>
                </a:cubicBezTo>
                <a:close/>
              </a:path>
            </a:pathLst>
          </a:custGeom>
        </p:spPr>
      </p:pic>
      <p:sp>
        <p:nvSpPr>
          <p:cNvPr id="3" name="Content Placeholder 2"/>
          <p:cNvSpPr>
            <a:spLocks noGrp="1"/>
          </p:cNvSpPr>
          <p:nvPr>
            <p:ph idx="1"/>
          </p:nvPr>
        </p:nvSpPr>
        <p:spPr>
          <a:xfrm>
            <a:off x="4184542" y="1946684"/>
            <a:ext cx="7363990" cy="4351338"/>
          </a:xfrm>
        </p:spPr>
        <p:txBody>
          <a:bodyPr>
            <a:normAutofit/>
          </a:bodyPr>
          <a:lstStyle/>
          <a:p>
            <a:pPr marL="0" indent="0">
              <a:buNone/>
            </a:pPr>
            <a:r>
              <a:rPr lang="en-US" sz="2000" b="1" dirty="0">
                <a:latin typeface="Times New Roman" panose="02020603050405020304" pitchFamily="18" charset="0"/>
                <a:cs typeface="Times New Roman" panose="02020603050405020304" pitchFamily="18" charset="0"/>
              </a:rPr>
              <a:t>5. </a:t>
            </a:r>
            <a:r>
              <a:rPr lang="en-US" sz="2000" b="1" dirty="0" err="1">
                <a:latin typeface="Times New Roman" panose="02020603050405020304" pitchFamily="18" charset="0"/>
                <a:cs typeface="Times New Roman" panose="02020603050405020304" pitchFamily="18" charset="0"/>
              </a:rPr>
              <a:t>Hệ</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thống</a:t>
            </a:r>
            <a:r>
              <a:rPr lang="en-US" sz="2000" b="1" dirty="0">
                <a:latin typeface="Times New Roman" panose="02020603050405020304" pitchFamily="18" charset="0"/>
                <a:cs typeface="Times New Roman" panose="02020603050405020304" pitchFamily="18" charset="0"/>
              </a:rPr>
              <a:t> an </a:t>
            </a:r>
            <a:r>
              <a:rPr lang="en-US" sz="2000" b="1" dirty="0" err="1">
                <a:latin typeface="Times New Roman" panose="02020603050405020304" pitchFamily="18" charset="0"/>
                <a:cs typeface="Times New Roman" panose="02020603050405020304" pitchFamily="18" charset="0"/>
              </a:rPr>
              <a:t>ninh</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giám</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sát</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cảnh</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báo</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chống</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đột</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nhập</a:t>
            </a:r>
            <a:endParaRPr lang="en-US" sz="20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000" dirty="0" err="1">
                <a:latin typeface="Times New Roman" panose="02020603050405020304" pitchFamily="18" charset="0"/>
                <a:cs typeface="Times New Roman" panose="02020603050405020304" pitchFamily="18" charset="0"/>
              </a:rPr>
              <a:t>Giám</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sát</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vào</a:t>
            </a:r>
            <a:r>
              <a:rPr lang="en-US" sz="2000" dirty="0">
                <a:latin typeface="Times New Roman" panose="02020603050405020304" pitchFamily="18" charset="0"/>
                <a:cs typeface="Times New Roman" panose="02020603050405020304" pitchFamily="18" charset="0"/>
              </a:rPr>
              <a:t>, ra, </a:t>
            </a:r>
            <a:r>
              <a:rPr lang="en-US" sz="2000" dirty="0" err="1">
                <a:latin typeface="Times New Roman" panose="02020603050405020304" pitchFamily="18" charset="0"/>
                <a:cs typeface="Times New Roman" panose="02020603050405020304" pitchFamily="18" charset="0"/>
              </a:rPr>
              <a:t>báo</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động</a:t>
            </a:r>
            <a:r>
              <a:rPr lang="en-US" sz="2000" dirty="0">
                <a:latin typeface="Times New Roman" panose="02020603050405020304" pitchFamily="18" charset="0"/>
                <a:cs typeface="Times New Roman" panose="02020603050405020304" pitchFamily="18" charset="0"/>
              </a:rPr>
              <a:t> an </a:t>
            </a:r>
            <a:r>
              <a:rPr lang="en-US" sz="2000" dirty="0" err="1">
                <a:latin typeface="Times New Roman" panose="02020603050405020304" pitchFamily="18" charset="0"/>
                <a:cs typeface="Times New Roman" panose="02020603050405020304" pitchFamily="18" charset="0"/>
              </a:rPr>
              <a:t>ninh</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tại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các</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cửa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chính</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cửa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số</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cửa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cổng</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cửa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Gara</a:t>
            </a:r>
            <a:r>
              <a:rPr lang="en-US" sz="2000" dirty="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Tự</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động</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gửi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thông</a:t>
            </a:r>
            <a:r>
              <a:rPr lang="en-US" sz="2000" dirty="0">
                <a:latin typeface="Times New Roman" panose="02020603050405020304" pitchFamily="18" charset="0"/>
                <a:cs typeface="Times New Roman" panose="02020603050405020304" pitchFamily="18" charset="0"/>
              </a:rPr>
              <a:t> tin </a:t>
            </a:r>
            <a:r>
              <a:rPr lang="en-US" sz="2000" dirty="0" err="1">
                <a:latin typeface="Times New Roman" panose="02020603050405020304" pitchFamily="18" charset="0"/>
                <a:cs typeface="Times New Roman" panose="02020603050405020304" pitchFamily="18" charset="0"/>
              </a:rPr>
              <a:t>chính</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xác</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vị</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trí</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có</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sự</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đột</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nhập</a:t>
            </a:r>
            <a:r>
              <a:rPr lang="en-US" sz="2000" dirty="0">
                <a:latin typeface="Times New Roman" panose="02020603050405020304" pitchFamily="18" charset="0"/>
                <a:cs typeface="Times New Roman" panose="02020603050405020304" pitchFamily="18" charset="0"/>
              </a:rPr>
              <a:t> qua </a:t>
            </a:r>
            <a:r>
              <a:rPr lang="en-US" sz="2000" dirty="0" err="1">
                <a:latin typeface="Times New Roman" panose="02020603050405020304" pitchFamily="18" charset="0"/>
                <a:cs typeface="Times New Roman" panose="02020603050405020304" pitchFamily="18" charset="0"/>
              </a:rPr>
              <a:t>thông</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báo</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ứng</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dụng</a:t>
            </a:r>
            <a:r>
              <a:rPr lang="en-US" sz="2000" dirty="0">
                <a:latin typeface="Times New Roman" panose="02020603050405020304" pitchFamily="18" charset="0"/>
                <a:cs typeface="Times New Roman" panose="02020603050405020304" pitchFamily="18" charset="0"/>
              </a:rPr>
              <a:t> ORVIBO Home.</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Hiển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thị</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tình</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trạng</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đóng</a:t>
            </a:r>
            <a:r>
              <a:rPr lang="en-US" sz="2000" dirty="0">
                <a:latin typeface="Times New Roman" panose="02020603050405020304" pitchFamily="18" charset="0"/>
                <a:cs typeface="Times New Roman" panose="02020603050405020304" pitchFamily="18" charset="0"/>
              </a:rPr>
              <a:t>/</a:t>
            </a:r>
            <a:r>
              <a:rPr lang="en-US" sz="2000" dirty="0" err="1">
                <a:latin typeface="Times New Roman" panose="02020603050405020304" pitchFamily="18" charset="0"/>
                <a:cs typeface="Times New Roman" panose="02020603050405020304" pitchFamily="18" charset="0"/>
              </a:rPr>
              <a:t>mở</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của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cửa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cổng</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cửa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gara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các</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cửa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chính</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và</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cửa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sổ</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trực</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tuyến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và</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tức</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thời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ngay</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trên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thiết</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bị</a:t>
            </a:r>
            <a:r>
              <a:rPr lang="en-US" sz="2000" dirty="0">
                <a:latin typeface="Times New Roman" panose="02020603050405020304" pitchFamily="18" charset="0"/>
                <a:cs typeface="Times New Roman" panose="02020603050405020304" pitchFamily="18" charset="0"/>
              </a:rPr>
              <a:t> di </a:t>
            </a:r>
            <a:r>
              <a:rPr lang="en-US" sz="2000" dirty="0" err="1">
                <a:latin typeface="Times New Roman" panose="02020603050405020304" pitchFamily="18" charset="0"/>
                <a:cs typeface="Times New Roman" panose="02020603050405020304" pitchFamily="18" charset="0"/>
              </a:rPr>
              <a:t>động</a:t>
            </a:r>
            <a:r>
              <a:rPr lang="en-US" sz="2000" dirty="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Giám</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sát</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trạng</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thái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và</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kích</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hoạt</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các</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vùng</a:t>
            </a:r>
            <a:r>
              <a:rPr lang="en-US" sz="2000" dirty="0">
                <a:latin typeface="Times New Roman" panose="02020603050405020304" pitchFamily="18" charset="0"/>
                <a:cs typeface="Times New Roman" panose="02020603050405020304" pitchFamily="18" charset="0"/>
              </a:rPr>
              <a:t> An </a:t>
            </a:r>
            <a:r>
              <a:rPr lang="en-US" sz="2000" dirty="0" err="1">
                <a:latin typeface="Times New Roman" panose="02020603050405020304" pitchFamily="18" charset="0"/>
                <a:cs typeface="Times New Roman" panose="02020603050405020304" pitchFamily="18" charset="0"/>
              </a:rPr>
              <a:t>ninh</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bằng</a:t>
            </a:r>
            <a:r>
              <a:rPr lang="en-US" sz="2000" dirty="0">
                <a:latin typeface="Times New Roman" panose="02020603050405020304" pitchFamily="18" charset="0"/>
                <a:cs typeface="Times New Roman" panose="02020603050405020304" pitchFamily="18" charset="0"/>
              </a:rPr>
              <a:t> Smartphone .. </a:t>
            </a:r>
            <a:r>
              <a:rPr lang="en-US" sz="2000" dirty="0" err="1">
                <a:latin typeface="Times New Roman" panose="02020603050405020304" pitchFamily="18" charset="0"/>
                <a:cs typeface="Times New Roman" panose="02020603050405020304" pitchFamily="18" charset="0"/>
              </a:rPr>
              <a:t>tại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bất</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cứ</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đâu</a:t>
            </a:r>
            <a:r>
              <a:rPr lang="en-US" sz="2000" dirty="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Tự</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động</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bật</a:t>
            </a:r>
            <a:r>
              <a:rPr lang="en-US" sz="2000" dirty="0">
                <a:latin typeface="Times New Roman" panose="02020603050405020304" pitchFamily="18" charset="0"/>
                <a:cs typeface="Times New Roman" panose="02020603050405020304" pitchFamily="18" charset="0"/>
              </a:rPr>
              <a:t>/</a:t>
            </a:r>
            <a:r>
              <a:rPr lang="en-US" sz="2000" dirty="0" err="1">
                <a:latin typeface="Times New Roman" panose="02020603050405020304" pitchFamily="18" charset="0"/>
                <a:cs typeface="Times New Roman" panose="02020603050405020304" pitchFamily="18" charset="0"/>
              </a:rPr>
              <a:t>tắt</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chức</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năng</a:t>
            </a:r>
            <a:r>
              <a:rPr lang="en-US" sz="2000" dirty="0">
                <a:latin typeface="Times New Roman" panose="02020603050405020304" pitchFamily="18" charset="0"/>
                <a:cs typeface="Times New Roman" panose="02020603050405020304" pitchFamily="18" charset="0"/>
              </a:rPr>
              <a:t> an </a:t>
            </a:r>
            <a:r>
              <a:rPr lang="en-US" sz="2000" dirty="0" err="1">
                <a:latin typeface="Times New Roman" panose="02020603050405020304" pitchFamily="18" charset="0"/>
                <a:cs typeface="Times New Roman" panose="02020603050405020304" pitchFamily="18" charset="0"/>
              </a:rPr>
              <a:t>ninh</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cho</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từng</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khu</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vực</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theo</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thời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gian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định</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trước</a:t>
            </a:r>
            <a:r>
              <a:rPr lang="en-US" sz="2000" dirty="0">
                <a:latin typeface="Times New Roman" panose="02020603050405020304" pitchFamily="18" charset="0"/>
                <a:cs typeface="Times New Roman" panose="02020603050405020304" pitchFamily="18" charset="0"/>
              </a:rPr>
              <a:t>.</a:t>
            </a:r>
          </a:p>
          <a:p>
            <a:endParaRPr lang="en-US" sz="2200" dirty="0"/>
          </a:p>
        </p:txBody>
      </p:sp>
      <p:sp>
        <p:nvSpPr>
          <p:cNvPr id="6" name="Rectangle 5"/>
          <p:cNvSpPr/>
          <p:nvPr/>
        </p:nvSpPr>
        <p:spPr>
          <a:xfrm>
            <a:off x="3254274" y="759655"/>
            <a:ext cx="7015141" cy="627051"/>
          </a:xfrm>
          <a:prstGeom prst="rect">
            <a:avLst/>
          </a:prstGeom>
          <a:noFill/>
          <a:scene3d>
            <a:camera prst="perspectiveFront"/>
            <a:lightRig rig="threePt" dir="t"/>
          </a:scene3d>
        </p:spPr>
        <p:txBody>
          <a:bodyPr wrap="none" lIns="91440" tIns="45720" rIns="91440" bIns="45720">
            <a:prstTxWarp prst="textPlain">
              <a:avLst/>
            </a:prstTxWarp>
            <a:spAutoFit/>
          </a:bodyPr>
          <a:lstStyle/>
          <a:p>
            <a:pPr algn="ctr"/>
            <a:r>
              <a:rPr lang="en-US" sz="5400" b="1" cap="none" spc="0" dirty="0" err="1">
                <a:ln w="9525">
                  <a:solidFill>
                    <a:schemeClr val="bg1"/>
                  </a:solidFill>
                  <a:prstDash val="solid"/>
                </a:ln>
                <a:solidFill>
                  <a:schemeClr val="tx1"/>
                </a:solidFill>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Chức</a:t>
            </a:r>
            <a:r>
              <a:rPr lang="en-US"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 </a:t>
            </a:r>
            <a:r>
              <a:rPr lang="en-US" sz="5400" b="1" cap="none" spc="0" dirty="0" err="1">
                <a:ln w="9525">
                  <a:solidFill>
                    <a:schemeClr val="bg1"/>
                  </a:solidFill>
                  <a:prstDash val="solid"/>
                </a:ln>
                <a:solidFill>
                  <a:schemeClr val="tx1"/>
                </a:solidFill>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năng</a:t>
            </a:r>
            <a:r>
              <a:rPr lang="en-US"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 </a:t>
            </a:r>
            <a:r>
              <a:rPr lang="en-US" sz="5400" b="1" cap="none" spc="0" dirty="0" err="1">
                <a:ln w="9525">
                  <a:solidFill>
                    <a:schemeClr val="bg1"/>
                  </a:solidFill>
                  <a:prstDash val="solid"/>
                </a:ln>
                <a:solidFill>
                  <a:schemeClr val="tx1"/>
                </a:solidFill>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nhà</a:t>
            </a:r>
            <a:r>
              <a:rPr lang="en-US"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 </a:t>
            </a:r>
            <a:r>
              <a:rPr lang="en-US" sz="5400" b="1" dirty="0" err="1">
                <a:ln w="9525">
                  <a:solidFill>
                    <a:schemeClr val="bg1"/>
                  </a:solidFill>
                  <a:prstDash val="solid"/>
                </a:ln>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thông</a:t>
            </a:r>
            <a:r>
              <a:rPr lang="en-US"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 </a:t>
            </a:r>
            <a:r>
              <a:rPr lang="en-US" sz="5400" b="1" cap="none" spc="0" dirty="0" err="1">
                <a:ln w="9525">
                  <a:solidFill>
                    <a:schemeClr val="bg1"/>
                  </a:solidFill>
                  <a:prstDash val="solid"/>
                </a:ln>
                <a:solidFill>
                  <a:schemeClr val="tx1"/>
                </a:solidFill>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minh</a:t>
            </a:r>
            <a:endParaRPr lang="en-US"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endParaRPr>
          </a:p>
        </p:txBody>
      </p:sp>
      <p:pic>
        <p:nvPicPr>
          <p:cNvPr id="16" name="Picture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57966" y="164245"/>
            <a:ext cx="914693" cy="331411"/>
          </a:xfrm>
          <a:prstGeom prst="rect">
            <a:avLst/>
          </a:prstGeom>
        </p:spPr>
      </p:pic>
    </p:spTree>
    <p:extLst>
      <p:ext uri="{BB962C8B-B14F-4D97-AF65-F5344CB8AC3E}">
        <p14:creationId xmlns:p14="http://schemas.microsoft.com/office/powerpoint/2010/main" val="4626231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8FC9BE17-9A7B-462D-AE50-3D87773873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1464" t="3394" r="29849"/>
          <a:stretch/>
        </p:blipFill>
        <p:spPr>
          <a:xfrm>
            <a:off x="4459458" y="10"/>
            <a:ext cx="7732542" cy="6857990"/>
          </a:xfrm>
          <a:prstGeom prst="rect">
            <a:avLst/>
          </a:prstGeom>
        </p:spPr>
      </p:pic>
      <p:sp>
        <p:nvSpPr>
          <p:cNvPr id="19" name="Rectangle 18">
            <a:extLst>
              <a:ext uri="{FF2B5EF4-FFF2-40B4-BE49-F238E27FC236}">
                <a16:creationId xmlns:a16="http://schemas.microsoft.com/office/drawing/2014/main" id="{3EBE8569-6AEC-4B8C-8D53-2DE337CDB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371094" y="1161288"/>
            <a:ext cx="3438144" cy="1124712"/>
          </a:xfrm>
        </p:spPr>
        <p:txBody>
          <a:bodyPr anchor="b">
            <a:normAutofit/>
          </a:bodyPr>
          <a:lstStyle/>
          <a:p>
            <a:pPr algn="ctr"/>
            <a:r>
              <a:rPr lang="en-US" sz="2800" b="1" dirty="0" err="1">
                <a:ln w="9525">
                  <a:solidFill>
                    <a:schemeClr val="bg1"/>
                  </a:solidFill>
                  <a:prstDash val="solid"/>
                </a:ln>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Chức</a:t>
            </a:r>
            <a:r>
              <a:rPr lang="en-US" sz="2800" b="1" dirty="0">
                <a:ln w="9525">
                  <a:solidFill>
                    <a:schemeClr val="bg1"/>
                  </a:solidFill>
                  <a:prstDash val="solid"/>
                </a:ln>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 </a:t>
            </a:r>
            <a:r>
              <a:rPr lang="en-US" sz="2800" b="1" dirty="0" err="1">
                <a:ln w="9525">
                  <a:solidFill>
                    <a:schemeClr val="bg1"/>
                  </a:solidFill>
                  <a:prstDash val="solid"/>
                </a:ln>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năng</a:t>
            </a:r>
            <a:r>
              <a:rPr lang="en-US" sz="2800" b="1" dirty="0">
                <a:ln w="9525">
                  <a:solidFill>
                    <a:schemeClr val="bg1"/>
                  </a:solidFill>
                  <a:prstDash val="solid"/>
                </a:ln>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 </a:t>
            </a:r>
            <a:r>
              <a:rPr lang="en-US" sz="2800" b="1" dirty="0" err="1">
                <a:ln w="9525">
                  <a:solidFill>
                    <a:schemeClr val="bg1"/>
                  </a:solidFill>
                  <a:prstDash val="solid"/>
                </a:ln>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nhà</a:t>
            </a:r>
            <a:r>
              <a:rPr lang="en-US" sz="2800" b="1" dirty="0">
                <a:ln w="9525">
                  <a:solidFill>
                    <a:schemeClr val="bg1"/>
                  </a:solidFill>
                  <a:prstDash val="solid"/>
                </a:ln>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 </a:t>
            </a:r>
            <a:r>
              <a:rPr lang="en-US" sz="2800" b="1" dirty="0" err="1">
                <a:ln w="9525">
                  <a:solidFill>
                    <a:schemeClr val="bg1"/>
                  </a:solidFill>
                  <a:prstDash val="solid"/>
                </a:ln>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thông</a:t>
            </a:r>
            <a:r>
              <a:rPr lang="en-US" sz="2800" b="1" dirty="0">
                <a:ln w="9525">
                  <a:solidFill>
                    <a:schemeClr val="bg1"/>
                  </a:solidFill>
                  <a:prstDash val="solid"/>
                </a:ln>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 </a:t>
            </a:r>
            <a:r>
              <a:rPr lang="en-US" sz="2800" b="1" dirty="0" err="1">
                <a:ln w="9525">
                  <a:solidFill>
                    <a:schemeClr val="bg1"/>
                  </a:solidFill>
                  <a:prstDash val="solid"/>
                </a:ln>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minh</a:t>
            </a:r>
            <a:endParaRPr lang="en-US" sz="2800" b="1" dirty="0">
              <a:ln w="9525">
                <a:solidFill>
                  <a:schemeClr val="bg1"/>
                </a:solidFill>
                <a:prstDash val="solid"/>
              </a:ln>
              <a:effectLst>
                <a:outerShdw blurRad="12700" dist="38100" dir="2700000" algn="tl" rotWithShape="0">
                  <a:schemeClr val="bg1">
                    <a:lumMod val="50000"/>
                  </a:schemeClr>
                </a:outerShdw>
              </a:effectLst>
            </a:endParaRPr>
          </a:p>
        </p:txBody>
      </p:sp>
      <p:sp>
        <p:nvSpPr>
          <p:cNvPr id="21" name="Rectangle 20">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3" name="Rectangle 22">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371093" y="2718053"/>
            <a:ext cx="3863281" cy="3724949"/>
          </a:xfrm>
        </p:spPr>
        <p:txBody>
          <a:bodyPr anchor="t">
            <a:normAutofit/>
          </a:bodyPr>
          <a:lstStyle/>
          <a:p>
            <a:pPr marL="0" indent="0">
              <a:buNone/>
            </a:pPr>
            <a:r>
              <a:rPr lang="en-US" sz="1900" b="1" dirty="0">
                <a:latin typeface="Times New Roman" panose="02020603050405020304" pitchFamily="18" charset="0"/>
                <a:cs typeface="Times New Roman" panose="02020603050405020304" pitchFamily="18" charset="0"/>
              </a:rPr>
              <a:t>6. </a:t>
            </a:r>
            <a:r>
              <a:rPr lang="en-US" sz="1900" b="1" dirty="0" err="1">
                <a:latin typeface="Times New Roman" panose="02020603050405020304" pitchFamily="18" charset="0"/>
                <a:cs typeface="Times New Roman" panose="02020603050405020304" pitchFamily="18" charset="0"/>
              </a:rPr>
              <a:t>Hệ</a:t>
            </a:r>
            <a:r>
              <a:rPr lang="en-US" sz="1900" b="1" dirty="0">
                <a:latin typeface="Times New Roman" panose="02020603050405020304" pitchFamily="18" charset="0"/>
                <a:cs typeface="Times New Roman" panose="02020603050405020304" pitchFamily="18" charset="0"/>
              </a:rPr>
              <a:t> </a:t>
            </a:r>
            <a:r>
              <a:rPr lang="en-US" sz="1900" b="1" dirty="0" err="1">
                <a:latin typeface="Times New Roman" panose="02020603050405020304" pitchFamily="18" charset="0"/>
                <a:cs typeface="Times New Roman" panose="02020603050405020304" pitchFamily="18" charset="0"/>
              </a:rPr>
              <a:t>thống</a:t>
            </a:r>
            <a:r>
              <a:rPr lang="en-US" sz="1900" b="1" dirty="0">
                <a:latin typeface="Times New Roman" panose="02020603050405020304" pitchFamily="18" charset="0"/>
                <a:cs typeface="Times New Roman" panose="02020603050405020304" pitchFamily="18" charset="0"/>
              </a:rPr>
              <a:t> </a:t>
            </a:r>
            <a:r>
              <a:rPr lang="en-US" sz="1900" b="1" dirty="0" err="1">
                <a:latin typeface="Times New Roman" panose="02020603050405020304" pitchFamily="18" charset="0"/>
                <a:cs typeface="Times New Roman" panose="02020603050405020304" pitchFamily="18" charset="0"/>
              </a:rPr>
              <a:t>báo</a:t>
            </a:r>
            <a:r>
              <a:rPr lang="en-US" sz="1900" b="1" dirty="0">
                <a:latin typeface="Times New Roman" panose="02020603050405020304" pitchFamily="18" charset="0"/>
                <a:cs typeface="Times New Roman" panose="02020603050405020304" pitchFamily="18" charset="0"/>
              </a:rPr>
              <a:t> </a:t>
            </a:r>
            <a:r>
              <a:rPr lang="en-US" sz="1900" b="1" dirty="0" err="1">
                <a:latin typeface="Times New Roman" panose="02020603050405020304" pitchFamily="18" charset="0"/>
                <a:cs typeface="Times New Roman" panose="02020603050405020304" pitchFamily="18" charset="0"/>
              </a:rPr>
              <a:t>cháy</a:t>
            </a:r>
            <a:r>
              <a:rPr lang="en-US" sz="1900" b="1" dirty="0">
                <a:latin typeface="Times New Roman" panose="02020603050405020304" pitchFamily="18" charset="0"/>
                <a:cs typeface="Times New Roman" panose="02020603050405020304" pitchFamily="18" charset="0"/>
              </a:rPr>
              <a:t>, </a:t>
            </a:r>
            <a:r>
              <a:rPr lang="en-US" sz="1900" b="1" dirty="0" err="1">
                <a:latin typeface="Times New Roman" panose="02020603050405020304" pitchFamily="18" charset="0"/>
                <a:cs typeface="Times New Roman" panose="02020603050405020304" pitchFamily="18" charset="0"/>
              </a:rPr>
              <a:t>khói</a:t>
            </a:r>
            <a:r>
              <a:rPr lang="en-US" sz="1900" b="1" dirty="0">
                <a:latin typeface="Times New Roman" panose="02020603050405020304" pitchFamily="18" charset="0"/>
                <a:cs typeface="Times New Roman" panose="02020603050405020304" pitchFamily="18" charset="0"/>
              </a:rPr>
              <a:t> </a:t>
            </a:r>
            <a:r>
              <a:rPr lang="en-US" sz="1900" b="1" dirty="0" err="1">
                <a:latin typeface="Times New Roman" panose="02020603050405020304" pitchFamily="18" charset="0"/>
                <a:cs typeface="Times New Roman" panose="02020603050405020304" pitchFamily="18" charset="0"/>
              </a:rPr>
              <a:t>thông</a:t>
            </a:r>
            <a:r>
              <a:rPr lang="en-US" sz="1900" b="1" dirty="0">
                <a:latin typeface="Times New Roman" panose="02020603050405020304" pitchFamily="18" charset="0"/>
                <a:cs typeface="Times New Roman" panose="02020603050405020304" pitchFamily="18" charset="0"/>
              </a:rPr>
              <a:t> </a:t>
            </a:r>
            <a:r>
              <a:rPr lang="en-US" sz="1900" b="1" dirty="0" err="1">
                <a:latin typeface="Times New Roman" panose="02020603050405020304" pitchFamily="18" charset="0"/>
                <a:cs typeface="Times New Roman" panose="02020603050405020304" pitchFamily="18" charset="0"/>
              </a:rPr>
              <a:t>minh</a:t>
            </a:r>
            <a:endParaRPr lang="en-US" sz="1900" b="1" dirty="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sz="1900" b="1" dirty="0" err="1">
                <a:latin typeface="Times New Roman" panose="02020603050405020304" pitchFamily="18" charset="0"/>
                <a:cs typeface="Times New Roman" panose="02020603050405020304" pitchFamily="18" charset="0"/>
              </a:rPr>
              <a:t>Chức</a:t>
            </a:r>
            <a:r>
              <a:rPr lang="en-US" sz="1900" b="1" dirty="0">
                <a:latin typeface="Times New Roman" panose="02020603050405020304" pitchFamily="18" charset="0"/>
                <a:cs typeface="Times New Roman" panose="02020603050405020304" pitchFamily="18" charset="0"/>
              </a:rPr>
              <a:t> </a:t>
            </a:r>
            <a:r>
              <a:rPr lang="en-US" sz="1900" b="1" dirty="0" err="1">
                <a:latin typeface="Times New Roman" panose="02020603050405020304" pitchFamily="18" charset="0"/>
                <a:cs typeface="Times New Roman" panose="02020603050405020304" pitchFamily="18" charset="0"/>
              </a:rPr>
              <a:t>năng</a:t>
            </a:r>
            <a:r>
              <a:rPr lang="en-US" sz="1900" b="1" dirty="0">
                <a:latin typeface="Times New Roman" panose="02020603050405020304" pitchFamily="18" charset="0"/>
                <a:cs typeface="Times New Roman" panose="02020603050405020304" pitchFamily="18" charset="0"/>
              </a:rPr>
              <a:t> :</a:t>
            </a:r>
            <a:endParaRPr lang="en-US" sz="19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Các</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cảm</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biến</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nhiệt</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khói</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chuyên</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dụng</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được</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bố</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trí</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tại</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những</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khu</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vực</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có</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nguy</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cơ</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cháy</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cao</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tích</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hợp</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trực</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tiếp</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vào</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hệ</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thống</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nhà</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thông</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minh</a:t>
            </a:r>
            <a:r>
              <a:rPr lang="en-US" sz="1900" dirty="0">
                <a:latin typeface="Times New Roman" panose="02020603050405020304" pitchFamily="18" charset="0"/>
                <a:cs typeface="Times New Roman" panose="02020603050405020304" pitchFamily="18" charset="0"/>
              </a:rPr>
              <a:t> ORVIBO</a:t>
            </a:r>
          </a:p>
          <a:p>
            <a:pPr>
              <a:buFont typeface="Wingdings" panose="05000000000000000000" pitchFamily="2" charset="2"/>
              <a:buChar char="Ø"/>
            </a:pP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Tự</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động</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gửi</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thông</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báo</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đến</a:t>
            </a:r>
            <a:r>
              <a:rPr lang="en-US" sz="1900" dirty="0">
                <a:latin typeface="Times New Roman" panose="02020603050405020304" pitchFamily="18" charset="0"/>
                <a:cs typeface="Times New Roman" panose="02020603050405020304" pitchFamily="18" charset="0"/>
              </a:rPr>
              <a:t> ng</a:t>
            </a:r>
            <a:r>
              <a:rPr lang="vi-VN" sz="1900" dirty="0">
                <a:latin typeface="Times New Roman" panose="02020603050405020304" pitchFamily="18" charset="0"/>
                <a:cs typeface="Times New Roman" panose="02020603050405020304" pitchFamily="18" charset="0"/>
              </a:rPr>
              <a:t>ười</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dùng</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được</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chỉ</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định</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trong</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trường</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hợp</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có</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nguy</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cơ</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cháy</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với</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nội</a:t>
            </a:r>
            <a:r>
              <a:rPr lang="en-US" sz="1900" dirty="0">
                <a:latin typeface="Times New Roman" panose="02020603050405020304" pitchFamily="18" charset="0"/>
                <a:cs typeface="Times New Roman" panose="02020603050405020304" pitchFamily="18" charset="0"/>
              </a:rPr>
              <a:t> dung </a:t>
            </a:r>
            <a:r>
              <a:rPr lang="en-US" sz="1900" dirty="0" err="1">
                <a:latin typeface="Times New Roman" panose="02020603050405020304" pitchFamily="18" charset="0"/>
                <a:cs typeface="Times New Roman" panose="02020603050405020304" pitchFamily="18" charset="0"/>
              </a:rPr>
              <a:t>chính</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xác</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vị</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trí</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nguy</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hiểm</a:t>
            </a:r>
            <a:r>
              <a:rPr lang="en-US" sz="1900" dirty="0">
                <a:latin typeface="Times New Roman" panose="02020603050405020304" pitchFamily="18" charset="0"/>
                <a:cs typeface="Times New Roman" panose="02020603050405020304" pitchFamily="18" charset="0"/>
              </a:rPr>
              <a:t>.</a:t>
            </a:r>
          </a:p>
          <a:p>
            <a:endParaRPr lang="en-US" sz="1600" dirty="0"/>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57966" y="164245"/>
            <a:ext cx="914693" cy="331411"/>
          </a:xfrm>
          <a:prstGeom prst="rect">
            <a:avLst/>
          </a:prstGeom>
        </p:spPr>
      </p:pic>
    </p:spTree>
    <p:extLst>
      <p:ext uri="{BB962C8B-B14F-4D97-AF65-F5344CB8AC3E}">
        <p14:creationId xmlns:p14="http://schemas.microsoft.com/office/powerpoint/2010/main" val="5388572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0080" y="325369"/>
            <a:ext cx="4368602" cy="1956841"/>
          </a:xfrm>
        </p:spPr>
        <p:txBody>
          <a:bodyPr anchor="b">
            <a:normAutofit fontScale="90000"/>
          </a:bodyPr>
          <a:lstStyle/>
          <a:p>
            <a:pPr algn="ctr"/>
            <a:r>
              <a:rPr lang="en-US" sz="5400" b="1" dirty="0" err="1">
                <a:ln w="9525">
                  <a:solidFill>
                    <a:schemeClr val="bg1"/>
                  </a:solidFill>
                  <a:prstDash val="solid"/>
                </a:ln>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Chức</a:t>
            </a:r>
            <a:r>
              <a:rPr lang="en-US" sz="5400" b="1" dirty="0">
                <a:ln w="9525">
                  <a:solidFill>
                    <a:schemeClr val="bg1"/>
                  </a:solidFill>
                  <a:prstDash val="solid"/>
                </a:ln>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 </a:t>
            </a:r>
            <a:r>
              <a:rPr lang="en-US" sz="5400" b="1" dirty="0" err="1">
                <a:ln w="9525">
                  <a:solidFill>
                    <a:schemeClr val="bg1"/>
                  </a:solidFill>
                  <a:prstDash val="solid"/>
                </a:ln>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năng</a:t>
            </a:r>
            <a:r>
              <a:rPr lang="en-US" sz="5400" b="1" dirty="0">
                <a:ln w="9525">
                  <a:solidFill>
                    <a:schemeClr val="bg1"/>
                  </a:solidFill>
                  <a:prstDash val="solid"/>
                </a:ln>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 </a:t>
            </a:r>
            <a:r>
              <a:rPr lang="en-US" sz="5400" b="1" dirty="0" err="1">
                <a:ln w="9525">
                  <a:solidFill>
                    <a:schemeClr val="bg1"/>
                  </a:solidFill>
                  <a:prstDash val="solid"/>
                </a:ln>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nhà</a:t>
            </a:r>
            <a:r>
              <a:rPr lang="en-US" sz="5400" b="1" dirty="0">
                <a:ln w="9525">
                  <a:solidFill>
                    <a:schemeClr val="bg1"/>
                  </a:solidFill>
                  <a:prstDash val="solid"/>
                </a:ln>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 </a:t>
            </a:r>
            <a:r>
              <a:rPr lang="en-US" sz="5400" b="1" dirty="0" err="1">
                <a:ln w="9525">
                  <a:solidFill>
                    <a:schemeClr val="bg1"/>
                  </a:solidFill>
                  <a:prstDash val="solid"/>
                </a:ln>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thông</a:t>
            </a:r>
            <a:r>
              <a:rPr lang="en-US" sz="5400" b="1" dirty="0">
                <a:ln w="9525">
                  <a:solidFill>
                    <a:schemeClr val="bg1"/>
                  </a:solidFill>
                  <a:prstDash val="solid"/>
                </a:ln>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 </a:t>
            </a:r>
            <a:r>
              <a:rPr lang="en-US" sz="5400" b="1" dirty="0" err="1">
                <a:ln w="9525">
                  <a:solidFill>
                    <a:schemeClr val="bg1"/>
                  </a:solidFill>
                  <a:prstDash val="solid"/>
                </a:ln>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minh</a:t>
            </a:r>
            <a:endParaRPr lang="en-US" sz="5400" b="1" dirty="0">
              <a:ln w="9525">
                <a:solidFill>
                  <a:schemeClr val="bg1"/>
                </a:solidFill>
                <a:prstDash val="solid"/>
              </a:ln>
              <a:effectLst>
                <a:outerShdw blurRad="12700" dist="38100" dir="2700000" algn="tl" rotWithShape="0">
                  <a:schemeClr val="bg1">
                    <a:lumMod val="50000"/>
                  </a:schemeClr>
                </a:outerShdw>
              </a:effectLst>
            </a:endParaRPr>
          </a:p>
        </p:txBody>
      </p:sp>
      <p:sp>
        <p:nvSpPr>
          <p:cNvPr id="11"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640080" y="2910065"/>
            <a:ext cx="5929532" cy="3617344"/>
          </a:xfrm>
        </p:spPr>
        <p:txBody>
          <a:bodyPr>
            <a:normAutofit/>
          </a:bodyPr>
          <a:lstStyle/>
          <a:p>
            <a:pPr marL="0" indent="0">
              <a:buNone/>
            </a:pPr>
            <a:r>
              <a:rPr lang="en-US" sz="1900" b="1" dirty="0">
                <a:latin typeface="Times New Roman" panose="02020603050405020304" pitchFamily="18" charset="0"/>
                <a:cs typeface="Times New Roman" panose="02020603050405020304" pitchFamily="18" charset="0"/>
              </a:rPr>
              <a:t>7</a:t>
            </a:r>
            <a:r>
              <a:rPr lang="en-US" sz="1400" b="1" dirty="0">
                <a:latin typeface="Times New Roman" panose="02020603050405020304" pitchFamily="18" charset="0"/>
                <a:cs typeface="Times New Roman" panose="02020603050405020304" pitchFamily="18" charset="0"/>
              </a:rPr>
              <a:t>. </a:t>
            </a:r>
            <a:r>
              <a:rPr lang="en-US" sz="1800" b="1" dirty="0" err="1">
                <a:latin typeface="Times New Roman" panose="02020603050405020304" pitchFamily="18" charset="0"/>
                <a:cs typeface="Times New Roman" panose="02020603050405020304" pitchFamily="18" charset="0"/>
              </a:rPr>
              <a:t>Hệ</a:t>
            </a:r>
            <a:r>
              <a:rPr lang="en-US" sz="1800" b="1" dirty="0">
                <a:latin typeface="Times New Roman" panose="02020603050405020304" pitchFamily="18" charset="0"/>
                <a:cs typeface="Times New Roman" panose="02020603050405020304" pitchFamily="18" charset="0"/>
              </a:rPr>
              <a:t> </a:t>
            </a:r>
            <a:r>
              <a:rPr lang="en-US" sz="1800" b="1" dirty="0" err="1">
                <a:latin typeface="Times New Roman" panose="02020603050405020304" pitchFamily="18" charset="0"/>
                <a:cs typeface="Times New Roman" panose="02020603050405020304" pitchFamily="18" charset="0"/>
              </a:rPr>
              <a:t>thống</a:t>
            </a:r>
            <a:r>
              <a:rPr lang="en-US" sz="1800" b="1" dirty="0">
                <a:latin typeface="Times New Roman" panose="02020603050405020304" pitchFamily="18" charset="0"/>
                <a:cs typeface="Times New Roman" panose="02020603050405020304" pitchFamily="18" charset="0"/>
              </a:rPr>
              <a:t> </a:t>
            </a:r>
            <a:r>
              <a:rPr lang="en-US" sz="1800" b="1" dirty="0" err="1">
                <a:latin typeface="Times New Roman" panose="02020603050405020304" pitchFamily="18" charset="0"/>
                <a:cs typeface="Times New Roman" panose="02020603050405020304" pitchFamily="18" charset="0"/>
              </a:rPr>
              <a:t>điều</a:t>
            </a:r>
            <a:r>
              <a:rPr lang="en-US" sz="1800" b="1" dirty="0">
                <a:latin typeface="Times New Roman" panose="02020603050405020304" pitchFamily="18" charset="0"/>
                <a:cs typeface="Times New Roman" panose="02020603050405020304" pitchFamily="18" charset="0"/>
              </a:rPr>
              <a:t> </a:t>
            </a:r>
            <a:r>
              <a:rPr lang="en-US" sz="1800" b="1" dirty="0" err="1">
                <a:latin typeface="Times New Roman" panose="02020603050405020304" pitchFamily="18" charset="0"/>
                <a:cs typeface="Times New Roman" panose="02020603050405020304" pitchFamily="18" charset="0"/>
              </a:rPr>
              <a:t>khiển</a:t>
            </a:r>
            <a:r>
              <a:rPr lang="en-US" sz="1800" b="1" dirty="0">
                <a:latin typeface="Times New Roman" panose="02020603050405020304" pitchFamily="18" charset="0"/>
                <a:cs typeface="Times New Roman" panose="02020603050405020304" pitchFamily="18" charset="0"/>
              </a:rPr>
              <a:t> </a:t>
            </a:r>
            <a:r>
              <a:rPr lang="en-US" sz="1800" b="1" dirty="0" err="1">
                <a:latin typeface="Times New Roman" panose="02020603050405020304" pitchFamily="18" charset="0"/>
                <a:cs typeface="Times New Roman" panose="02020603050405020304" pitchFamily="18" charset="0"/>
              </a:rPr>
              <a:t>bơm</a:t>
            </a:r>
            <a:r>
              <a:rPr lang="en-US" sz="1800" b="1" dirty="0">
                <a:latin typeface="Times New Roman" panose="02020603050405020304" pitchFamily="18" charset="0"/>
                <a:cs typeface="Times New Roman" panose="02020603050405020304" pitchFamily="18" charset="0"/>
              </a:rPr>
              <a:t> </a:t>
            </a:r>
            <a:r>
              <a:rPr lang="en-US" sz="1800" b="1" dirty="0" err="1">
                <a:latin typeface="Times New Roman" panose="02020603050405020304" pitchFamily="18" charset="0"/>
                <a:cs typeface="Times New Roman" panose="02020603050405020304" pitchFamily="18" charset="0"/>
              </a:rPr>
              <a:t>tưới</a:t>
            </a:r>
            <a:r>
              <a:rPr lang="en-US" sz="1800" b="1" dirty="0">
                <a:latin typeface="Times New Roman" panose="02020603050405020304" pitchFamily="18" charset="0"/>
                <a:cs typeface="Times New Roman" panose="02020603050405020304" pitchFamily="18" charset="0"/>
              </a:rPr>
              <a:t> </a:t>
            </a:r>
            <a:r>
              <a:rPr lang="en-US" sz="1800" b="1" dirty="0" err="1">
                <a:latin typeface="Times New Roman" panose="02020603050405020304" pitchFamily="18" charset="0"/>
                <a:cs typeface="Times New Roman" panose="02020603050405020304" pitchFamily="18" charset="0"/>
              </a:rPr>
              <a:t>cây</a:t>
            </a:r>
            <a:r>
              <a:rPr lang="en-US" sz="1800" b="1" dirty="0">
                <a:latin typeface="Times New Roman" panose="02020603050405020304" pitchFamily="18" charset="0"/>
                <a:cs typeface="Times New Roman" panose="02020603050405020304" pitchFamily="18" charset="0"/>
              </a:rPr>
              <a:t>, </a:t>
            </a:r>
            <a:r>
              <a:rPr lang="en-US" sz="1800" b="1" dirty="0" err="1">
                <a:latin typeface="Times New Roman" panose="02020603050405020304" pitchFamily="18" charset="0"/>
                <a:cs typeface="Times New Roman" panose="02020603050405020304" pitchFamily="18" charset="0"/>
              </a:rPr>
              <a:t>bơm</a:t>
            </a:r>
            <a:r>
              <a:rPr lang="en-US" sz="1800" b="1" dirty="0">
                <a:latin typeface="Times New Roman" panose="02020603050405020304" pitchFamily="18" charset="0"/>
                <a:cs typeface="Times New Roman" panose="02020603050405020304" pitchFamily="18" charset="0"/>
              </a:rPr>
              <a:t> </a:t>
            </a:r>
            <a:r>
              <a:rPr lang="en-US" sz="1800" b="1" dirty="0" err="1">
                <a:latin typeface="Times New Roman" panose="02020603050405020304" pitchFamily="18" charset="0"/>
                <a:cs typeface="Times New Roman" panose="02020603050405020304" pitchFamily="18" charset="0"/>
              </a:rPr>
              <a:t>tiểu</a:t>
            </a:r>
            <a:r>
              <a:rPr lang="en-US" sz="1800" b="1" dirty="0">
                <a:latin typeface="Times New Roman" panose="02020603050405020304" pitchFamily="18" charset="0"/>
                <a:cs typeface="Times New Roman" panose="02020603050405020304" pitchFamily="18" charset="0"/>
              </a:rPr>
              <a:t> </a:t>
            </a:r>
            <a:r>
              <a:rPr lang="en-US" sz="1800" b="1" dirty="0" err="1">
                <a:latin typeface="Times New Roman" panose="02020603050405020304" pitchFamily="18" charset="0"/>
                <a:cs typeface="Times New Roman" panose="02020603050405020304" pitchFamily="18" charset="0"/>
              </a:rPr>
              <a:t>cảnh</a:t>
            </a:r>
            <a:endParaRPr lang="en-US" sz="18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1800" i="1" dirty="0" err="1">
                <a:latin typeface="Times New Roman" panose="02020603050405020304" pitchFamily="18" charset="0"/>
                <a:cs typeface="Times New Roman" panose="02020603050405020304" pitchFamily="18" charset="0"/>
              </a:rPr>
              <a:t>Điều</a:t>
            </a:r>
            <a:r>
              <a:rPr lang="en-US" sz="1800" i="1" dirty="0">
                <a:latin typeface="Times New Roman" panose="02020603050405020304" pitchFamily="18" charset="0"/>
                <a:cs typeface="Times New Roman" panose="02020603050405020304" pitchFamily="18" charset="0"/>
              </a:rPr>
              <a:t> </a:t>
            </a:r>
            <a:r>
              <a:rPr lang="en-US" sz="1800" i="1" dirty="0" err="1">
                <a:latin typeface="Times New Roman" panose="02020603050405020304" pitchFamily="18" charset="0"/>
                <a:cs typeface="Times New Roman" panose="02020603050405020304" pitchFamily="18" charset="0"/>
              </a:rPr>
              <a:t>khiển</a:t>
            </a:r>
            <a:r>
              <a:rPr lang="en-US" sz="1800" i="1" dirty="0">
                <a:latin typeface="Times New Roman" panose="02020603050405020304" pitchFamily="18" charset="0"/>
                <a:cs typeface="Times New Roman" panose="02020603050405020304" pitchFamily="18" charset="0"/>
              </a:rPr>
              <a:t> </a:t>
            </a:r>
            <a:r>
              <a:rPr lang="en-US" sz="1800" i="1" dirty="0" err="1">
                <a:latin typeface="Times New Roman" panose="02020603050405020304" pitchFamily="18" charset="0"/>
                <a:cs typeface="Times New Roman" panose="02020603050405020304" pitchFamily="18" charset="0"/>
              </a:rPr>
              <a:t>hệ</a:t>
            </a:r>
            <a:r>
              <a:rPr lang="en-US" sz="1800" i="1" dirty="0">
                <a:latin typeface="Times New Roman" panose="02020603050405020304" pitchFamily="18" charset="0"/>
                <a:cs typeface="Times New Roman" panose="02020603050405020304" pitchFamily="18" charset="0"/>
              </a:rPr>
              <a:t> </a:t>
            </a:r>
            <a:r>
              <a:rPr lang="en-US" sz="1800" i="1" dirty="0" err="1">
                <a:latin typeface="Times New Roman" panose="02020603050405020304" pitchFamily="18" charset="0"/>
                <a:cs typeface="Times New Roman" panose="02020603050405020304" pitchFamily="18" charset="0"/>
              </a:rPr>
              <a:t>thống</a:t>
            </a:r>
            <a:r>
              <a:rPr lang="en-US" sz="1800" i="1" dirty="0">
                <a:latin typeface="Times New Roman" panose="02020603050405020304" pitchFamily="18" charset="0"/>
                <a:cs typeface="Times New Roman" panose="02020603050405020304" pitchFamily="18" charset="0"/>
              </a:rPr>
              <a:t> </a:t>
            </a:r>
            <a:r>
              <a:rPr lang="en-US" sz="1800" i="1" dirty="0" err="1">
                <a:latin typeface="Times New Roman" panose="02020603050405020304" pitchFamily="18" charset="0"/>
                <a:cs typeface="Times New Roman" panose="02020603050405020304" pitchFamily="18" charset="0"/>
              </a:rPr>
              <a:t>tưới</a:t>
            </a:r>
            <a:r>
              <a:rPr lang="en-US" sz="1800" i="1" dirty="0">
                <a:latin typeface="Times New Roman" panose="02020603050405020304" pitchFamily="18" charset="0"/>
                <a:cs typeface="Times New Roman" panose="02020603050405020304" pitchFamily="18" charset="0"/>
              </a:rPr>
              <a:t> </a:t>
            </a:r>
            <a:r>
              <a:rPr lang="en-US" sz="1800" i="1" dirty="0" err="1">
                <a:latin typeface="Times New Roman" panose="02020603050405020304" pitchFamily="18" charset="0"/>
                <a:cs typeface="Times New Roman" panose="02020603050405020304" pitchFamily="18" charset="0"/>
              </a:rPr>
              <a:t>cây</a:t>
            </a:r>
            <a:r>
              <a:rPr lang="en-US" sz="1800" i="1" dirty="0">
                <a:latin typeface="Times New Roman" panose="02020603050405020304" pitchFamily="18" charset="0"/>
                <a:cs typeface="Times New Roman" panose="02020603050405020304" pitchFamily="18" charset="0"/>
              </a:rPr>
              <a:t> </a:t>
            </a:r>
            <a:r>
              <a:rPr lang="en-US" sz="1800" i="1" dirty="0" err="1">
                <a:latin typeface="Times New Roman" panose="02020603050405020304" pitchFamily="18" charset="0"/>
                <a:cs typeface="Times New Roman" panose="02020603050405020304" pitchFamily="18" charset="0"/>
              </a:rPr>
              <a:t>tự</a:t>
            </a:r>
            <a:r>
              <a:rPr lang="en-US" sz="1800" i="1" dirty="0">
                <a:latin typeface="Times New Roman" panose="02020603050405020304" pitchFamily="18" charset="0"/>
                <a:cs typeface="Times New Roman" panose="02020603050405020304" pitchFamily="18" charset="0"/>
              </a:rPr>
              <a:t> </a:t>
            </a:r>
            <a:r>
              <a:rPr lang="en-US" sz="1800" i="1" dirty="0" err="1">
                <a:latin typeface="Times New Roman" panose="02020603050405020304" pitchFamily="18" charset="0"/>
                <a:cs typeface="Times New Roman" panose="02020603050405020304" pitchFamily="18" charset="0"/>
              </a:rPr>
              <a:t>động</a:t>
            </a:r>
            <a:r>
              <a:rPr lang="en-US" sz="1800" i="1" dirty="0">
                <a:latin typeface="Times New Roman" panose="02020603050405020304" pitchFamily="18" charset="0"/>
                <a:cs typeface="Times New Roman" panose="02020603050405020304" pitchFamily="18" charset="0"/>
              </a:rPr>
              <a:t> </a:t>
            </a:r>
            <a:r>
              <a:rPr lang="en-US" sz="1800" i="1" dirty="0" err="1">
                <a:latin typeface="Times New Roman" panose="02020603050405020304" pitchFamily="18" charset="0"/>
                <a:cs typeface="Times New Roman" panose="02020603050405020304" pitchFamily="18" charset="0"/>
              </a:rPr>
              <a:t>chỉ</a:t>
            </a:r>
            <a:r>
              <a:rPr lang="en-US" sz="1800" i="1" dirty="0">
                <a:latin typeface="Times New Roman" panose="02020603050405020304" pitchFamily="18" charset="0"/>
                <a:cs typeface="Times New Roman" panose="02020603050405020304" pitchFamily="18" charset="0"/>
              </a:rPr>
              <a:t> </a:t>
            </a:r>
            <a:r>
              <a:rPr lang="en-US" sz="1800" i="1" dirty="0" err="1">
                <a:latin typeface="Times New Roman" panose="02020603050405020304" pitchFamily="18" charset="0"/>
                <a:cs typeface="Times New Roman" panose="02020603050405020304" pitchFamily="18" charset="0"/>
              </a:rPr>
              <a:t>bằng</a:t>
            </a:r>
            <a:r>
              <a:rPr lang="en-US" sz="1800" i="1" dirty="0">
                <a:latin typeface="Times New Roman" panose="02020603050405020304" pitchFamily="18" charset="0"/>
                <a:cs typeface="Times New Roman" panose="02020603050405020304" pitchFamily="18" charset="0"/>
              </a:rPr>
              <a:t> </a:t>
            </a:r>
            <a:r>
              <a:rPr lang="en-US" sz="1800" i="1" dirty="0" err="1">
                <a:latin typeface="Times New Roman" panose="02020603050405020304" pitchFamily="18" charset="0"/>
                <a:cs typeface="Times New Roman" panose="02020603050405020304" pitchFamily="18" charset="0"/>
              </a:rPr>
              <a:t>một</a:t>
            </a:r>
            <a:r>
              <a:rPr lang="en-US" sz="1800" i="1" dirty="0">
                <a:latin typeface="Times New Roman" panose="02020603050405020304" pitchFamily="18" charset="0"/>
                <a:cs typeface="Times New Roman" panose="02020603050405020304" pitchFamily="18" charset="0"/>
              </a:rPr>
              <a:t> </a:t>
            </a:r>
            <a:r>
              <a:rPr lang="en-US" sz="1800" i="1" dirty="0" err="1">
                <a:latin typeface="Times New Roman" panose="02020603050405020304" pitchFamily="18" charset="0"/>
                <a:cs typeface="Times New Roman" panose="02020603050405020304" pitchFamily="18" charset="0"/>
              </a:rPr>
              <a:t>chạm</a:t>
            </a:r>
            <a:r>
              <a:rPr lang="en-US" sz="1800" i="1" dirty="0">
                <a:latin typeface="Times New Roman" panose="02020603050405020304" pitchFamily="18" charset="0"/>
                <a:cs typeface="Times New Roman" panose="02020603050405020304" pitchFamily="18" charset="0"/>
              </a:rPr>
              <a:t> </a:t>
            </a:r>
            <a:r>
              <a:rPr lang="en-US" sz="1800" i="1" dirty="0" err="1">
                <a:latin typeface="Times New Roman" panose="02020603050405020304" pitchFamily="18" charset="0"/>
                <a:cs typeface="Times New Roman" panose="02020603050405020304" pitchFamily="18" charset="0"/>
              </a:rPr>
              <a:t>nhẹ</a:t>
            </a:r>
            <a:endParaRPr lang="en-US" sz="1800" dirty="0">
              <a:latin typeface="Times New Roman" panose="02020603050405020304" pitchFamily="18" charset="0"/>
              <a:cs typeface="Times New Roman" panose="02020603050405020304" pitchFamily="18" charset="0"/>
            </a:endParaRPr>
          </a:p>
          <a:p>
            <a:pPr marL="0" indent="0">
              <a:buNone/>
            </a:pPr>
            <a:r>
              <a:rPr lang="en-US" sz="1800" dirty="0" err="1">
                <a:latin typeface="Times New Roman" panose="02020603050405020304" pitchFamily="18" charset="0"/>
                <a:cs typeface="Times New Roman" panose="02020603050405020304" pitchFamily="18" charset="0"/>
              </a:rPr>
              <a:t>Chỉ</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cần</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một</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cái</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chạm</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nhẹ</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vào</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giao</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diện</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được</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cài</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đặt</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sẵn</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trên</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màn</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hình</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điện</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thoại</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hoặc</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ipad</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sẽ</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giúp</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bạn</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điều</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khiển</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hệ</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thống</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tưới</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cây</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tự</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động</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hoạt</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động</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theo</a:t>
            </a:r>
            <a:r>
              <a:rPr lang="en-US" sz="1800" dirty="0">
                <a:latin typeface="Times New Roman" panose="02020603050405020304" pitchFamily="18" charset="0"/>
                <a:cs typeface="Times New Roman" panose="02020603050405020304" pitchFamily="18" charset="0"/>
              </a:rPr>
              <a:t> ý </a:t>
            </a:r>
            <a:r>
              <a:rPr lang="en-US" sz="1800" dirty="0" err="1">
                <a:latin typeface="Times New Roman" panose="02020603050405020304" pitchFamily="18" charset="0"/>
                <a:cs typeface="Times New Roman" panose="02020603050405020304" pitchFamily="18" charset="0"/>
              </a:rPr>
              <a:t>muốn</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của</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bạn</a:t>
            </a:r>
            <a:r>
              <a:rPr lang="en-US" sz="1800" dirty="0">
                <a:latin typeface="Times New Roman" panose="02020603050405020304" pitchFamily="18" charset="0"/>
                <a:cs typeface="Times New Roman" panose="02020603050405020304" pitchFamily="18" charset="0"/>
              </a:rPr>
              <a:t>. </a:t>
            </a:r>
          </a:p>
          <a:p>
            <a:pPr>
              <a:buFont typeface="Wingdings" panose="05000000000000000000" pitchFamily="2" charset="2"/>
              <a:buChar char="Ø"/>
            </a:pPr>
            <a:r>
              <a:rPr lang="en-US" sz="1800" i="1" dirty="0" err="1">
                <a:latin typeface="Times New Roman" panose="02020603050405020304" pitchFamily="18" charset="0"/>
                <a:cs typeface="Times New Roman" panose="02020603050405020304" pitchFamily="18" charset="0"/>
              </a:rPr>
              <a:t>Tưới</a:t>
            </a:r>
            <a:r>
              <a:rPr lang="en-US" sz="1800" i="1" dirty="0">
                <a:latin typeface="Times New Roman" panose="02020603050405020304" pitchFamily="18" charset="0"/>
                <a:cs typeface="Times New Roman" panose="02020603050405020304" pitchFamily="18" charset="0"/>
              </a:rPr>
              <a:t> </a:t>
            </a:r>
            <a:r>
              <a:rPr lang="en-US" sz="1800" i="1" dirty="0" err="1">
                <a:latin typeface="Times New Roman" panose="02020603050405020304" pitchFamily="18" charset="0"/>
                <a:cs typeface="Times New Roman" panose="02020603050405020304" pitchFamily="18" charset="0"/>
              </a:rPr>
              <a:t>cây</a:t>
            </a:r>
            <a:r>
              <a:rPr lang="en-US" sz="1800" i="1" dirty="0">
                <a:latin typeface="Times New Roman" panose="02020603050405020304" pitchFamily="18" charset="0"/>
                <a:cs typeface="Times New Roman" panose="02020603050405020304" pitchFamily="18" charset="0"/>
              </a:rPr>
              <a:t> </a:t>
            </a:r>
            <a:r>
              <a:rPr lang="en-US" sz="1800" i="1" dirty="0" err="1">
                <a:latin typeface="Times New Roman" panose="02020603050405020304" pitchFamily="18" charset="0"/>
                <a:cs typeface="Times New Roman" panose="02020603050405020304" pitchFamily="18" charset="0"/>
              </a:rPr>
              <a:t>đúng</a:t>
            </a:r>
            <a:r>
              <a:rPr lang="en-US" sz="1800" i="1" dirty="0">
                <a:latin typeface="Times New Roman" panose="02020603050405020304" pitchFamily="18" charset="0"/>
                <a:cs typeface="Times New Roman" panose="02020603050405020304" pitchFamily="18" charset="0"/>
              </a:rPr>
              <a:t> </a:t>
            </a:r>
            <a:r>
              <a:rPr lang="en-US" sz="1800" i="1" dirty="0" err="1">
                <a:latin typeface="Times New Roman" panose="02020603050405020304" pitchFamily="18" charset="0"/>
                <a:cs typeface="Times New Roman" panose="02020603050405020304" pitchFamily="18" charset="0"/>
              </a:rPr>
              <a:t>lịch</a:t>
            </a:r>
            <a:r>
              <a:rPr lang="en-US" sz="1800" i="1" dirty="0">
                <a:latin typeface="Times New Roman" panose="02020603050405020304" pitchFamily="18" charset="0"/>
                <a:cs typeface="Times New Roman" panose="02020603050405020304" pitchFamily="18" charset="0"/>
              </a:rPr>
              <a:t> </a:t>
            </a:r>
            <a:r>
              <a:rPr lang="en-US" sz="1800" i="1" dirty="0" err="1">
                <a:latin typeface="Times New Roman" panose="02020603050405020304" pitchFamily="18" charset="0"/>
                <a:cs typeface="Times New Roman" panose="02020603050405020304" pitchFamily="18" charset="0"/>
              </a:rPr>
              <a:t>trình</a:t>
            </a:r>
            <a:endParaRPr lang="en-US" sz="1800" dirty="0">
              <a:latin typeface="Times New Roman" panose="02020603050405020304" pitchFamily="18" charset="0"/>
              <a:cs typeface="Times New Roman" panose="02020603050405020304" pitchFamily="18" charset="0"/>
            </a:endParaRPr>
          </a:p>
          <a:p>
            <a:pPr marL="0" indent="0">
              <a:buNone/>
            </a:pPr>
            <a:r>
              <a:rPr lang="en-US" sz="1800" dirty="0" err="1">
                <a:latin typeface="Times New Roman" panose="02020603050405020304" pitchFamily="18" charset="0"/>
                <a:cs typeface="Times New Roman" panose="02020603050405020304" pitchFamily="18" charset="0"/>
              </a:rPr>
              <a:t>Ngoài</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tính</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năng</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hẹn</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giờ</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linh</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hoạt</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hệ</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thống</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tưới</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cây</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tự</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động</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còn</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giúp</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việc</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chăm</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sóc</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vườn</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cây</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trở</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nên</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thật</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hoàn</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hảo</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như</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có</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bàn</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tay</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của</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chính</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chúng</a:t>
            </a:r>
            <a:r>
              <a:rPr lang="en-US" sz="1800" dirty="0">
                <a:latin typeface="Times New Roman" panose="02020603050405020304" pitchFamily="18" charset="0"/>
                <a:cs typeface="Times New Roman" panose="02020603050405020304" pitchFamily="18" charset="0"/>
              </a:rPr>
              <a:t> ta </a:t>
            </a:r>
            <a:r>
              <a:rPr lang="en-US" sz="1800" dirty="0" err="1">
                <a:latin typeface="Times New Roman" panose="02020603050405020304" pitchFamily="18" charset="0"/>
                <a:cs typeface="Times New Roman" panose="02020603050405020304" pitchFamily="18" charset="0"/>
              </a:rPr>
              <a:t>chăm</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sóc</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Tùy</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vào</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từng</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loại</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cây</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khác</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nhau</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mà</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bạn</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có</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thể</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điều</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chỉnh</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lượng</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nước</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và</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thời</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gian</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tưới</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cây</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nhằm</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đảm</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bảo</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cho</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cây</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phát</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triển</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tốt</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nhất</a:t>
            </a:r>
            <a:r>
              <a:rPr lang="en-US" sz="1800" dirty="0">
                <a:latin typeface="Times New Roman" panose="02020603050405020304" pitchFamily="18" charset="0"/>
                <a:cs typeface="Times New Roman" panose="02020603050405020304" pitchFamily="18" charset="0"/>
              </a:rPr>
              <a:t>..</a:t>
            </a:r>
          </a:p>
          <a:p>
            <a:endParaRPr lang="en-US" sz="1400" dirty="0"/>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14429" r="25389"/>
          <a:stretch/>
        </p:blipFill>
        <p:spPr>
          <a:xfrm>
            <a:off x="6752492" y="10"/>
            <a:ext cx="543798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57966" y="164245"/>
            <a:ext cx="914693" cy="331411"/>
          </a:xfrm>
          <a:prstGeom prst="rect">
            <a:avLst/>
          </a:prstGeom>
        </p:spPr>
      </p:pic>
    </p:spTree>
    <p:extLst>
      <p:ext uri="{BB962C8B-B14F-4D97-AF65-F5344CB8AC3E}">
        <p14:creationId xmlns:p14="http://schemas.microsoft.com/office/powerpoint/2010/main" val="27646030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297762" y="329184"/>
            <a:ext cx="6251110" cy="1783080"/>
          </a:xfrm>
        </p:spPr>
        <p:txBody>
          <a:bodyPr anchor="b">
            <a:normAutofit/>
          </a:bodyPr>
          <a:lstStyle/>
          <a:p>
            <a:pPr algn="ctr"/>
            <a:r>
              <a:rPr lang="en-US" sz="5400" b="1" dirty="0" err="1">
                <a:ln w="9525">
                  <a:solidFill>
                    <a:schemeClr val="bg1"/>
                  </a:solidFill>
                  <a:prstDash val="solid"/>
                </a:ln>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Chức</a:t>
            </a:r>
            <a:r>
              <a:rPr lang="en-US" sz="5400" b="1" dirty="0">
                <a:ln w="9525">
                  <a:solidFill>
                    <a:schemeClr val="bg1"/>
                  </a:solidFill>
                  <a:prstDash val="solid"/>
                </a:ln>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 </a:t>
            </a:r>
            <a:r>
              <a:rPr lang="en-US" sz="5400" b="1" dirty="0" err="1">
                <a:ln w="9525">
                  <a:solidFill>
                    <a:schemeClr val="bg1"/>
                  </a:solidFill>
                  <a:prstDash val="solid"/>
                </a:ln>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năng</a:t>
            </a:r>
            <a:r>
              <a:rPr lang="en-US" sz="5400" b="1" dirty="0">
                <a:ln w="9525">
                  <a:solidFill>
                    <a:schemeClr val="bg1"/>
                  </a:solidFill>
                  <a:prstDash val="solid"/>
                </a:ln>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 </a:t>
            </a:r>
            <a:r>
              <a:rPr lang="en-US" sz="5400" b="1" dirty="0" err="1">
                <a:ln w="9525">
                  <a:solidFill>
                    <a:schemeClr val="bg1"/>
                  </a:solidFill>
                  <a:prstDash val="solid"/>
                </a:ln>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nhà</a:t>
            </a:r>
            <a:r>
              <a:rPr lang="en-US" sz="5400" b="1" dirty="0">
                <a:ln w="9525">
                  <a:solidFill>
                    <a:schemeClr val="bg1"/>
                  </a:solidFill>
                  <a:prstDash val="solid"/>
                </a:ln>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 </a:t>
            </a:r>
            <a:r>
              <a:rPr lang="en-US" sz="5400" b="1" dirty="0" err="1">
                <a:ln w="9525">
                  <a:solidFill>
                    <a:schemeClr val="bg1"/>
                  </a:solidFill>
                  <a:prstDash val="solid"/>
                </a:ln>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thông</a:t>
            </a:r>
            <a:r>
              <a:rPr lang="en-US" sz="5400" b="1" dirty="0">
                <a:ln w="9525">
                  <a:solidFill>
                    <a:schemeClr val="bg1"/>
                  </a:solidFill>
                  <a:prstDash val="solid"/>
                </a:ln>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 </a:t>
            </a:r>
            <a:r>
              <a:rPr lang="en-US" sz="5400" b="1" dirty="0" err="1">
                <a:ln w="9525">
                  <a:solidFill>
                    <a:schemeClr val="bg1"/>
                  </a:solidFill>
                  <a:prstDash val="solid"/>
                </a:ln>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minh</a:t>
            </a:r>
            <a:endParaRPr lang="en-US" sz="5400" b="1" dirty="0">
              <a:ln w="9525">
                <a:solidFill>
                  <a:schemeClr val="bg1"/>
                </a:solidFill>
                <a:prstDash val="solid"/>
              </a:ln>
              <a:effectLst>
                <a:outerShdw blurRad="12700" dist="38100" dir="2700000" algn="tl" rotWithShape="0">
                  <a:schemeClr val="bg1">
                    <a:lumMod val="50000"/>
                  </a:schemeClr>
                </a:outerShdw>
              </a:effectLst>
            </a:endParaRPr>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29821" r="31979"/>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27"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4770783" y="2706623"/>
            <a:ext cx="6917634" cy="3932715"/>
          </a:xfrm>
        </p:spPr>
        <p:txBody>
          <a:bodyPr>
            <a:normAutofit lnSpcReduction="10000"/>
          </a:bodyPr>
          <a:lstStyle/>
          <a:p>
            <a:pPr marL="0" indent="0">
              <a:buNone/>
            </a:pPr>
            <a:r>
              <a:rPr lang="en-US" sz="1900" b="1" dirty="0">
                <a:latin typeface="Times New Roman" panose="02020603050405020304" pitchFamily="18" charset="0"/>
                <a:cs typeface="Times New Roman" panose="02020603050405020304" pitchFamily="18" charset="0"/>
              </a:rPr>
              <a:t>8</a:t>
            </a:r>
            <a:r>
              <a:rPr lang="en-US" sz="1800" b="1" dirty="0">
                <a:latin typeface="Times New Roman" panose="02020603050405020304" pitchFamily="18" charset="0"/>
                <a:cs typeface="Times New Roman" panose="02020603050405020304" pitchFamily="18" charset="0"/>
              </a:rPr>
              <a:t>. </a:t>
            </a:r>
            <a:r>
              <a:rPr lang="en-US" sz="1800" b="1" dirty="0" err="1">
                <a:latin typeface="Times New Roman" panose="02020603050405020304" pitchFamily="18" charset="0"/>
                <a:cs typeface="Times New Roman" panose="02020603050405020304" pitchFamily="18" charset="0"/>
              </a:rPr>
              <a:t>Hệ</a:t>
            </a:r>
            <a:r>
              <a:rPr lang="en-US" sz="1800" b="1" dirty="0">
                <a:latin typeface="Times New Roman" panose="02020603050405020304" pitchFamily="18" charset="0"/>
                <a:cs typeface="Times New Roman" panose="02020603050405020304" pitchFamily="18" charset="0"/>
              </a:rPr>
              <a:t> </a:t>
            </a:r>
            <a:r>
              <a:rPr lang="en-US" sz="1800" b="1" dirty="0" err="1">
                <a:latin typeface="Times New Roman" panose="02020603050405020304" pitchFamily="18" charset="0"/>
                <a:cs typeface="Times New Roman" panose="02020603050405020304" pitchFamily="18" charset="0"/>
              </a:rPr>
              <a:t>thống</a:t>
            </a:r>
            <a:r>
              <a:rPr lang="en-US" sz="1800" b="1" dirty="0">
                <a:latin typeface="Times New Roman" panose="02020603050405020304" pitchFamily="18" charset="0"/>
                <a:cs typeface="Times New Roman" panose="02020603050405020304" pitchFamily="18" charset="0"/>
              </a:rPr>
              <a:t> </a:t>
            </a:r>
            <a:r>
              <a:rPr lang="en-US" sz="1800" b="1" dirty="0" err="1">
                <a:latin typeface="Times New Roman" panose="02020603050405020304" pitchFamily="18" charset="0"/>
                <a:cs typeface="Times New Roman" panose="02020603050405020304" pitchFamily="18" charset="0"/>
              </a:rPr>
              <a:t>điều</a:t>
            </a:r>
            <a:r>
              <a:rPr lang="en-US" sz="1800" b="1" dirty="0">
                <a:latin typeface="Times New Roman" panose="02020603050405020304" pitchFamily="18" charset="0"/>
                <a:cs typeface="Times New Roman" panose="02020603050405020304" pitchFamily="18" charset="0"/>
              </a:rPr>
              <a:t> </a:t>
            </a:r>
            <a:r>
              <a:rPr lang="en-US" sz="1800" b="1" dirty="0" err="1">
                <a:latin typeface="Times New Roman" panose="02020603050405020304" pitchFamily="18" charset="0"/>
                <a:cs typeface="Times New Roman" panose="02020603050405020304" pitchFamily="18" charset="0"/>
              </a:rPr>
              <a:t>khiển</a:t>
            </a:r>
            <a:r>
              <a:rPr lang="en-US" sz="1800" b="1" dirty="0">
                <a:latin typeface="Times New Roman" panose="02020603050405020304" pitchFamily="18" charset="0"/>
                <a:cs typeface="Times New Roman" panose="02020603050405020304" pitchFamily="18" charset="0"/>
              </a:rPr>
              <a:t> </a:t>
            </a:r>
            <a:r>
              <a:rPr lang="en-US" sz="1800" b="1" dirty="0" err="1">
                <a:latin typeface="Times New Roman" panose="02020603050405020304" pitchFamily="18" charset="0"/>
                <a:cs typeface="Times New Roman" panose="02020603050405020304" pitchFamily="18" charset="0"/>
              </a:rPr>
              <a:t>tại</a:t>
            </a:r>
            <a:r>
              <a:rPr lang="en-US" sz="1800" b="1" dirty="0">
                <a:latin typeface="Times New Roman" panose="02020603050405020304" pitchFamily="18" charset="0"/>
                <a:cs typeface="Times New Roman" panose="02020603050405020304" pitchFamily="18" charset="0"/>
              </a:rPr>
              <a:t> </a:t>
            </a:r>
            <a:r>
              <a:rPr lang="en-US" sz="1800" b="1" dirty="0" err="1">
                <a:latin typeface="Times New Roman" panose="02020603050405020304" pitchFamily="18" charset="0"/>
                <a:cs typeface="Times New Roman" panose="02020603050405020304" pitchFamily="18" charset="0"/>
              </a:rPr>
              <a:t>chỗ</a:t>
            </a:r>
            <a:r>
              <a:rPr lang="en-US" sz="1800" b="1" dirty="0">
                <a:latin typeface="Times New Roman" panose="02020603050405020304" pitchFamily="18" charset="0"/>
                <a:cs typeface="Times New Roman" panose="02020603050405020304" pitchFamily="18" charset="0"/>
              </a:rPr>
              <a:t> </a:t>
            </a:r>
            <a:r>
              <a:rPr lang="en-US" sz="1800" b="1" dirty="0" err="1">
                <a:latin typeface="Times New Roman" panose="02020603050405020304" pitchFamily="18" charset="0"/>
                <a:cs typeface="Times New Roman" panose="02020603050405020304" pitchFamily="18" charset="0"/>
              </a:rPr>
              <a:t>bằng</a:t>
            </a:r>
            <a:r>
              <a:rPr lang="en-US" sz="1800" b="1" dirty="0">
                <a:latin typeface="Times New Roman" panose="02020603050405020304" pitchFamily="18" charset="0"/>
                <a:cs typeface="Times New Roman" panose="02020603050405020304" pitchFamily="18" charset="0"/>
              </a:rPr>
              <a:t> </a:t>
            </a:r>
            <a:r>
              <a:rPr lang="en-US" sz="1800" b="1" dirty="0" err="1">
                <a:latin typeface="Times New Roman" panose="02020603050405020304" pitchFamily="18" charset="0"/>
                <a:cs typeface="Times New Roman" panose="02020603050405020304" pitchFamily="18" charset="0"/>
              </a:rPr>
              <a:t>phím</a:t>
            </a:r>
            <a:r>
              <a:rPr lang="en-US" sz="1800" b="1" dirty="0">
                <a:latin typeface="Times New Roman" panose="02020603050405020304" pitchFamily="18" charset="0"/>
                <a:cs typeface="Times New Roman" panose="02020603050405020304" pitchFamily="18" charset="0"/>
              </a:rPr>
              <a:t> </a:t>
            </a:r>
            <a:r>
              <a:rPr lang="en-US" sz="1800" b="1" dirty="0" err="1">
                <a:latin typeface="Times New Roman" panose="02020603050405020304" pitchFamily="18" charset="0"/>
                <a:cs typeface="Times New Roman" panose="02020603050405020304" pitchFamily="18" charset="0"/>
              </a:rPr>
              <a:t>bấm</a:t>
            </a:r>
            <a:r>
              <a:rPr lang="en-US" sz="1800" b="1" dirty="0">
                <a:latin typeface="Times New Roman" panose="02020603050405020304" pitchFamily="18" charset="0"/>
                <a:cs typeface="Times New Roman" panose="02020603050405020304" pitchFamily="18" charset="0"/>
              </a:rPr>
              <a:t> </a:t>
            </a:r>
            <a:r>
              <a:rPr lang="en-US" sz="1800" b="1" dirty="0" err="1">
                <a:latin typeface="Times New Roman" panose="02020603050405020304" pitchFamily="18" charset="0"/>
                <a:cs typeface="Times New Roman" panose="02020603050405020304" pitchFamily="18" charset="0"/>
              </a:rPr>
              <a:t>hoạt</a:t>
            </a:r>
            <a:r>
              <a:rPr lang="en-US" sz="1800" b="1" dirty="0">
                <a:latin typeface="Times New Roman" panose="02020603050405020304" pitchFamily="18" charset="0"/>
                <a:cs typeface="Times New Roman" panose="02020603050405020304" pitchFamily="18" charset="0"/>
              </a:rPr>
              <a:t> </a:t>
            </a:r>
            <a:r>
              <a:rPr lang="en-US" sz="1800" b="1" dirty="0" err="1">
                <a:latin typeface="Times New Roman" panose="02020603050405020304" pitchFamily="18" charset="0"/>
                <a:cs typeface="Times New Roman" panose="02020603050405020304" pitchFamily="18" charset="0"/>
              </a:rPr>
              <a:t>cảnh</a:t>
            </a:r>
            <a:r>
              <a:rPr lang="en-US" sz="1800" b="1" dirty="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Phím</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bấm</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hoạt</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cảnh</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được</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bố</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trí</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thuận</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tiện</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tại</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các</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vị</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trí</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trong</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nhà</a:t>
            </a:r>
            <a:r>
              <a:rPr lang="en-US" sz="1800" dirty="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Tạo</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cảnh</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sinh</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hoạt</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theo</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yêu</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cầu</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riêng</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bằng</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một</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phím</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bấm</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kết</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hợp</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cùng</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lúc</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hệ</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thống</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chiếu</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sáng</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rèm</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cửa</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điều</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hòa</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bơm</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nước</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âm</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thanh</a:t>
            </a:r>
            <a:r>
              <a:rPr lang="en-US" sz="1800" dirty="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Thay</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đổi</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chức</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năng</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điều</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khiển</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của</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các</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phím</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bấm</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nhanh</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chóng</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và</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đơn</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giản</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theo</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yêu</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cầu</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chủ</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nhà</a:t>
            </a:r>
            <a:endParaRPr lang="en-US" sz="1800" dirty="0">
              <a:latin typeface="Times New Roman" panose="02020603050405020304" pitchFamily="18" charset="0"/>
              <a:cs typeface="Times New Roman" panose="02020603050405020304" pitchFamily="18" charset="0"/>
            </a:endParaRPr>
          </a:p>
          <a:p>
            <a:pPr marL="0" indent="0">
              <a:buNone/>
            </a:pPr>
            <a:r>
              <a:rPr lang="en-US" sz="1800" b="1" dirty="0">
                <a:latin typeface="Times New Roman" panose="02020603050405020304" pitchFamily="18" charset="0"/>
                <a:cs typeface="Times New Roman" panose="02020603050405020304" pitchFamily="18" charset="0"/>
              </a:rPr>
              <a:t>9.Chức </a:t>
            </a:r>
            <a:r>
              <a:rPr lang="en-US" sz="1800" b="1" dirty="0" err="1">
                <a:latin typeface="Times New Roman" panose="02020603050405020304" pitchFamily="18" charset="0"/>
                <a:cs typeface="Times New Roman" panose="02020603050405020304" pitchFamily="18" charset="0"/>
              </a:rPr>
              <a:t>năng</a:t>
            </a:r>
            <a:r>
              <a:rPr lang="en-US" sz="1800" b="1" dirty="0">
                <a:latin typeface="Times New Roman" panose="02020603050405020304" pitchFamily="18" charset="0"/>
                <a:cs typeface="Times New Roman" panose="02020603050405020304" pitchFamily="18" charset="0"/>
              </a:rPr>
              <a:t> </a:t>
            </a:r>
            <a:r>
              <a:rPr lang="en-US" sz="1800" b="1" dirty="0" err="1">
                <a:latin typeface="Times New Roman" panose="02020603050405020304" pitchFamily="18" charset="0"/>
                <a:cs typeface="Times New Roman" panose="02020603050405020304" pitchFamily="18" charset="0"/>
              </a:rPr>
              <a:t>điều</a:t>
            </a:r>
            <a:r>
              <a:rPr lang="en-US" sz="1800" b="1" dirty="0">
                <a:latin typeface="Times New Roman" panose="02020603050405020304" pitchFamily="18" charset="0"/>
                <a:cs typeface="Times New Roman" panose="02020603050405020304" pitchFamily="18" charset="0"/>
              </a:rPr>
              <a:t> </a:t>
            </a:r>
            <a:r>
              <a:rPr lang="en-US" sz="1800" b="1" dirty="0" err="1">
                <a:latin typeface="Times New Roman" panose="02020603050405020304" pitchFamily="18" charset="0"/>
                <a:cs typeface="Times New Roman" panose="02020603050405020304" pitchFamily="18" charset="0"/>
              </a:rPr>
              <a:t>khiển</a:t>
            </a:r>
            <a:r>
              <a:rPr lang="en-US" sz="1800" b="1" dirty="0">
                <a:latin typeface="Times New Roman" panose="02020603050405020304" pitchFamily="18" charset="0"/>
                <a:cs typeface="Times New Roman" panose="02020603050405020304" pitchFamily="18" charset="0"/>
              </a:rPr>
              <a:t> </a:t>
            </a:r>
            <a:r>
              <a:rPr lang="en-US" sz="1800" b="1" dirty="0" err="1">
                <a:latin typeface="Times New Roman" panose="02020603050405020304" pitchFamily="18" charset="0"/>
                <a:cs typeface="Times New Roman" panose="02020603050405020304" pitchFamily="18" charset="0"/>
              </a:rPr>
              <a:t>bằng</a:t>
            </a:r>
            <a:r>
              <a:rPr lang="en-US" sz="1800" b="1" dirty="0">
                <a:latin typeface="Times New Roman" panose="02020603050405020304" pitchFamily="18" charset="0"/>
                <a:cs typeface="Times New Roman" panose="02020603050405020304" pitchFamily="18" charset="0"/>
              </a:rPr>
              <a:t> </a:t>
            </a:r>
            <a:r>
              <a:rPr lang="en-US" sz="1800" b="1" dirty="0" err="1">
                <a:latin typeface="Times New Roman" panose="02020603050405020304" pitchFamily="18" charset="0"/>
                <a:cs typeface="Times New Roman" panose="02020603050405020304" pitchFamily="18" charset="0"/>
              </a:rPr>
              <a:t>giọng</a:t>
            </a:r>
            <a:r>
              <a:rPr lang="en-US" sz="1800" b="1" dirty="0">
                <a:latin typeface="Times New Roman" panose="02020603050405020304" pitchFamily="18" charset="0"/>
                <a:cs typeface="Times New Roman" panose="02020603050405020304" pitchFamily="18" charset="0"/>
              </a:rPr>
              <a:t> </a:t>
            </a:r>
            <a:r>
              <a:rPr lang="en-US" sz="1800" b="1" dirty="0" err="1">
                <a:latin typeface="Times New Roman" panose="02020603050405020304" pitchFamily="18" charset="0"/>
                <a:cs typeface="Times New Roman" panose="02020603050405020304" pitchFamily="18" charset="0"/>
              </a:rPr>
              <a:t>nói</a:t>
            </a:r>
            <a:endParaRPr lang="en-US" sz="18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Điều</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khiển</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các</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thiết</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bị</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điện</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trong</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nhà</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bằng</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tiếng</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Việt</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cho</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hệ</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thống</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đèn</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chiếu</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sáng</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rèm</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cửa</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điều</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hòa</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bình</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nóng</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lạnh</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Tivi</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bằng</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giọng</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nói</a:t>
            </a:r>
            <a:endParaRPr lang="en-US" sz="18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vi-VN" sz="1800" dirty="0">
                <a:latin typeface="Times New Roman" panose="02020603050405020304" pitchFamily="18" charset="0"/>
                <a:cs typeface="Times New Roman" panose="02020603050405020304" pitchFamily="18" charset="0"/>
              </a:rPr>
              <a:t>Thiết kế sang trọng, hiện đại phù hợp với mọi kiến trúc nhà</a:t>
            </a:r>
          </a:p>
          <a:p>
            <a:pPr>
              <a:buFont typeface="Wingdings" panose="05000000000000000000" pitchFamily="2" charset="2"/>
              <a:buChar char="Ø"/>
            </a:pPr>
            <a:r>
              <a:rPr lang="vi-VN" sz="1800" dirty="0">
                <a:latin typeface="Times New Roman" panose="02020603050405020304" pitchFamily="18" charset="0"/>
                <a:cs typeface="Times New Roman" panose="02020603050405020304" pitchFamily="18" charset="0"/>
              </a:rPr>
              <a:t>Giúp bạn tiết kiệm thời gian để tận hưởng không gian sống tiện nghi</a:t>
            </a:r>
          </a:p>
          <a:p>
            <a:endParaRPr lang="en-US" sz="1800" dirty="0"/>
          </a:p>
          <a:p>
            <a:pPr marL="0" indent="0">
              <a:buNone/>
            </a:pPr>
            <a:endParaRPr lang="en-US" sz="1500" dirty="0"/>
          </a:p>
        </p:txBody>
      </p:sp>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57966" y="164245"/>
            <a:ext cx="914693" cy="331411"/>
          </a:xfrm>
          <a:prstGeom prst="rect">
            <a:avLst/>
          </a:prstGeom>
        </p:spPr>
      </p:pic>
    </p:spTree>
    <p:extLst>
      <p:ext uri="{BB962C8B-B14F-4D97-AF65-F5344CB8AC3E}">
        <p14:creationId xmlns:p14="http://schemas.microsoft.com/office/powerpoint/2010/main" val="29373718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7">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l="24743" r="25088"/>
          <a:stretch/>
        </p:blipFill>
        <p:spPr>
          <a:xfrm>
            <a:off x="21" y="1167618"/>
            <a:ext cx="5242710" cy="5690382"/>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3" name="Content Placeholder 2"/>
          <p:cNvSpPr>
            <a:spLocks noGrp="1"/>
          </p:cNvSpPr>
          <p:nvPr>
            <p:ph idx="1"/>
          </p:nvPr>
        </p:nvSpPr>
        <p:spPr>
          <a:xfrm>
            <a:off x="5242731" y="1377638"/>
            <a:ext cx="6272581" cy="5389172"/>
          </a:xfrm>
        </p:spPr>
        <p:txBody>
          <a:bodyPr>
            <a:normAutofit/>
          </a:bodyPr>
          <a:lstStyle/>
          <a:p>
            <a:pPr marL="0" indent="0">
              <a:buNone/>
            </a:pPr>
            <a:r>
              <a:rPr lang="en-US" sz="1500" b="1" dirty="0">
                <a:latin typeface="Times New Roman" panose="02020603050405020304" pitchFamily="18" charset="0"/>
                <a:cs typeface="Times New Roman" panose="02020603050405020304" pitchFamily="18" charset="0"/>
              </a:rPr>
              <a:t>10. </a:t>
            </a:r>
            <a:r>
              <a:rPr lang="en-US" sz="1500" b="1" dirty="0" err="1">
                <a:latin typeface="Times New Roman" panose="02020603050405020304" pitchFamily="18" charset="0"/>
                <a:cs typeface="Times New Roman" panose="02020603050405020304" pitchFamily="18" charset="0"/>
              </a:rPr>
              <a:t>Hệ</a:t>
            </a:r>
            <a:r>
              <a:rPr lang="en-US" sz="1500" b="1" dirty="0">
                <a:latin typeface="Times New Roman" panose="02020603050405020304" pitchFamily="18" charset="0"/>
                <a:cs typeface="Times New Roman" panose="02020603050405020304" pitchFamily="18" charset="0"/>
              </a:rPr>
              <a:t> </a:t>
            </a:r>
            <a:r>
              <a:rPr lang="en-US" sz="1500" b="1" dirty="0" err="1">
                <a:latin typeface="Times New Roman" panose="02020603050405020304" pitchFamily="18" charset="0"/>
                <a:cs typeface="Times New Roman" panose="02020603050405020304" pitchFamily="18" charset="0"/>
              </a:rPr>
              <a:t>thống</a:t>
            </a:r>
            <a:r>
              <a:rPr lang="en-US" sz="1500" b="1" dirty="0">
                <a:latin typeface="Times New Roman" panose="02020603050405020304" pitchFamily="18" charset="0"/>
                <a:cs typeface="Times New Roman" panose="02020603050405020304" pitchFamily="18" charset="0"/>
              </a:rPr>
              <a:t> </a:t>
            </a:r>
            <a:r>
              <a:rPr lang="en-US" sz="1500" b="1" dirty="0" err="1">
                <a:latin typeface="Times New Roman" panose="02020603050405020304" pitchFamily="18" charset="0"/>
                <a:cs typeface="Times New Roman" panose="02020603050405020304" pitchFamily="18" charset="0"/>
              </a:rPr>
              <a:t>giám</a:t>
            </a:r>
            <a:r>
              <a:rPr lang="en-US" sz="1500" b="1" dirty="0">
                <a:latin typeface="Times New Roman" panose="02020603050405020304" pitchFamily="18" charset="0"/>
                <a:cs typeface="Times New Roman" panose="02020603050405020304" pitchFamily="18" charset="0"/>
              </a:rPr>
              <a:t> </a:t>
            </a:r>
            <a:r>
              <a:rPr lang="en-US" sz="1500" b="1" dirty="0" err="1">
                <a:latin typeface="Times New Roman" panose="02020603050405020304" pitchFamily="18" charset="0"/>
                <a:cs typeface="Times New Roman" panose="02020603050405020304" pitchFamily="18" charset="0"/>
              </a:rPr>
              <a:t>sát</a:t>
            </a:r>
            <a:r>
              <a:rPr lang="en-US" sz="1500" b="1" dirty="0">
                <a:latin typeface="Times New Roman" panose="02020603050405020304" pitchFamily="18" charset="0"/>
                <a:cs typeface="Times New Roman" panose="02020603050405020304" pitchFamily="18" charset="0"/>
              </a:rPr>
              <a:t> </a:t>
            </a:r>
            <a:r>
              <a:rPr lang="en-US" sz="1500" b="1" dirty="0" err="1">
                <a:latin typeface="Times New Roman" panose="02020603050405020304" pitchFamily="18" charset="0"/>
                <a:cs typeface="Times New Roman" panose="02020603050405020304" pitchFamily="18" charset="0"/>
              </a:rPr>
              <a:t>chất</a:t>
            </a:r>
            <a:r>
              <a:rPr lang="en-US" sz="1500" b="1" dirty="0">
                <a:latin typeface="Times New Roman" panose="02020603050405020304" pitchFamily="18" charset="0"/>
                <a:cs typeface="Times New Roman" panose="02020603050405020304" pitchFamily="18" charset="0"/>
              </a:rPr>
              <a:t> </a:t>
            </a:r>
            <a:r>
              <a:rPr lang="en-US" sz="1500" b="1" dirty="0" err="1">
                <a:latin typeface="Times New Roman" panose="02020603050405020304" pitchFamily="18" charset="0"/>
                <a:cs typeface="Times New Roman" panose="02020603050405020304" pitchFamily="18" charset="0"/>
              </a:rPr>
              <a:t>lượng</a:t>
            </a:r>
            <a:r>
              <a:rPr lang="en-US" sz="1500" b="1" dirty="0">
                <a:latin typeface="Times New Roman" panose="02020603050405020304" pitchFamily="18" charset="0"/>
                <a:cs typeface="Times New Roman" panose="02020603050405020304" pitchFamily="18" charset="0"/>
              </a:rPr>
              <a:t> </a:t>
            </a:r>
            <a:r>
              <a:rPr lang="en-US" sz="1500" b="1" dirty="0" err="1">
                <a:latin typeface="Times New Roman" panose="02020603050405020304" pitchFamily="18" charset="0"/>
                <a:cs typeface="Times New Roman" panose="02020603050405020304" pitchFamily="18" charset="0"/>
              </a:rPr>
              <a:t>không</a:t>
            </a:r>
            <a:r>
              <a:rPr lang="en-US" sz="1500" b="1" dirty="0">
                <a:latin typeface="Times New Roman" panose="02020603050405020304" pitchFamily="18" charset="0"/>
                <a:cs typeface="Times New Roman" panose="02020603050405020304" pitchFamily="18" charset="0"/>
              </a:rPr>
              <a:t> </a:t>
            </a:r>
            <a:r>
              <a:rPr lang="en-US" sz="1500" b="1" dirty="0" err="1">
                <a:latin typeface="Times New Roman" panose="02020603050405020304" pitchFamily="18" charset="0"/>
                <a:cs typeface="Times New Roman" panose="02020603050405020304" pitchFamily="18" charset="0"/>
              </a:rPr>
              <a:t>khí</a:t>
            </a:r>
            <a:r>
              <a:rPr lang="en-US" sz="1500" b="1" dirty="0">
                <a:latin typeface="Times New Roman" panose="02020603050405020304" pitchFamily="18" charset="0"/>
                <a:cs typeface="Times New Roman" panose="02020603050405020304" pitchFamily="18" charset="0"/>
              </a:rPr>
              <a:t> </a:t>
            </a:r>
            <a:r>
              <a:rPr lang="en-US" sz="1500" b="1" dirty="0" err="1">
                <a:latin typeface="Times New Roman" panose="02020603050405020304" pitchFamily="18" charset="0"/>
                <a:cs typeface="Times New Roman" panose="02020603050405020304" pitchFamily="18" charset="0"/>
              </a:rPr>
              <a:t>thông</a:t>
            </a:r>
            <a:r>
              <a:rPr lang="en-US" sz="1500" b="1" dirty="0">
                <a:latin typeface="Times New Roman" panose="02020603050405020304" pitchFamily="18" charset="0"/>
                <a:cs typeface="Times New Roman" panose="02020603050405020304" pitchFamily="18" charset="0"/>
              </a:rPr>
              <a:t> </a:t>
            </a:r>
            <a:r>
              <a:rPr lang="en-US" sz="1500" b="1" dirty="0" err="1">
                <a:latin typeface="Times New Roman" panose="02020603050405020304" pitchFamily="18" charset="0"/>
                <a:cs typeface="Times New Roman" panose="02020603050405020304" pitchFamily="18" charset="0"/>
              </a:rPr>
              <a:t>minh</a:t>
            </a:r>
            <a:r>
              <a:rPr lang="en-US" sz="1500" b="1" dirty="0">
                <a:latin typeface="Times New Roman" panose="02020603050405020304" pitchFamily="18" charset="0"/>
                <a:cs typeface="Times New Roman" panose="02020603050405020304" pitchFamily="18" charset="0"/>
              </a:rPr>
              <a:t>: </a:t>
            </a:r>
            <a:r>
              <a:rPr lang="en-US" sz="1500" b="1" dirty="0" err="1">
                <a:latin typeface="Times New Roman" panose="02020603050405020304" pitchFamily="18" charset="0"/>
                <a:cs typeface="Times New Roman" panose="02020603050405020304" pitchFamily="18" charset="0"/>
              </a:rPr>
              <a:t>nhiệt</a:t>
            </a:r>
            <a:r>
              <a:rPr lang="en-US" sz="1500" b="1" dirty="0">
                <a:latin typeface="Times New Roman" panose="02020603050405020304" pitchFamily="18" charset="0"/>
                <a:cs typeface="Times New Roman" panose="02020603050405020304" pitchFamily="18" charset="0"/>
              </a:rPr>
              <a:t> </a:t>
            </a:r>
            <a:r>
              <a:rPr lang="en-US" sz="1500" b="1" dirty="0" err="1">
                <a:latin typeface="Times New Roman" panose="02020603050405020304" pitchFamily="18" charset="0"/>
                <a:cs typeface="Times New Roman" panose="02020603050405020304" pitchFamily="18" charset="0"/>
              </a:rPr>
              <a:t>độ</a:t>
            </a:r>
            <a:r>
              <a:rPr lang="en-US" sz="1500" b="1" dirty="0">
                <a:latin typeface="Times New Roman" panose="02020603050405020304" pitchFamily="18" charset="0"/>
                <a:cs typeface="Times New Roman" panose="02020603050405020304" pitchFamily="18" charset="0"/>
              </a:rPr>
              <a:t>, </a:t>
            </a:r>
            <a:r>
              <a:rPr lang="en-US" sz="1500" b="1" dirty="0" err="1">
                <a:latin typeface="Times New Roman" panose="02020603050405020304" pitchFamily="18" charset="0"/>
                <a:cs typeface="Times New Roman" panose="02020603050405020304" pitchFamily="18" charset="0"/>
              </a:rPr>
              <a:t>đổ</a:t>
            </a:r>
            <a:r>
              <a:rPr lang="en-US" sz="1500" b="1" dirty="0">
                <a:latin typeface="Times New Roman" panose="02020603050405020304" pitchFamily="18" charset="0"/>
                <a:cs typeface="Times New Roman" panose="02020603050405020304" pitchFamily="18" charset="0"/>
              </a:rPr>
              <a:t> </a:t>
            </a:r>
            <a:r>
              <a:rPr lang="en-US" sz="1500" b="1" dirty="0" err="1">
                <a:latin typeface="Times New Roman" panose="02020603050405020304" pitchFamily="18" charset="0"/>
                <a:cs typeface="Times New Roman" panose="02020603050405020304" pitchFamily="18" charset="0"/>
              </a:rPr>
              <a:t>ẩm</a:t>
            </a:r>
            <a:r>
              <a:rPr lang="en-US" sz="1500" b="1" dirty="0">
                <a:latin typeface="Times New Roman" panose="02020603050405020304" pitchFamily="18" charset="0"/>
                <a:cs typeface="Times New Roman" panose="02020603050405020304" pitchFamily="18" charset="0"/>
              </a:rPr>
              <a:t>, CO2</a:t>
            </a:r>
          </a:p>
          <a:p>
            <a:pPr>
              <a:buFont typeface="Wingdings" panose="05000000000000000000" pitchFamily="2" charset="2"/>
              <a:buChar char="v"/>
            </a:pPr>
            <a:r>
              <a:rPr lang="en-US" sz="1500" b="1" dirty="0" err="1">
                <a:latin typeface="Times New Roman" panose="02020603050405020304" pitchFamily="18" charset="0"/>
                <a:cs typeface="Times New Roman" panose="02020603050405020304" pitchFamily="18" charset="0"/>
              </a:rPr>
              <a:t>Chức</a:t>
            </a:r>
            <a:r>
              <a:rPr lang="en-US" sz="1500" b="1" dirty="0">
                <a:latin typeface="Times New Roman" panose="02020603050405020304" pitchFamily="18" charset="0"/>
                <a:cs typeface="Times New Roman" panose="02020603050405020304" pitchFamily="18" charset="0"/>
              </a:rPr>
              <a:t> </a:t>
            </a:r>
            <a:r>
              <a:rPr lang="en-US" sz="1500" b="1" dirty="0" err="1">
                <a:latin typeface="Times New Roman" panose="02020603050405020304" pitchFamily="18" charset="0"/>
                <a:cs typeface="Times New Roman" panose="02020603050405020304" pitchFamily="18" charset="0"/>
              </a:rPr>
              <a:t>năng</a:t>
            </a:r>
            <a:r>
              <a:rPr lang="en-US" sz="1500" b="1" dirty="0">
                <a:latin typeface="Times New Roman" panose="02020603050405020304" pitchFamily="18" charset="0"/>
                <a:cs typeface="Times New Roman" panose="02020603050405020304" pitchFamily="18" charset="0"/>
              </a:rPr>
              <a:t>:</a:t>
            </a:r>
            <a:endParaRPr lang="en-US" sz="15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Kết</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hợp</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với</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tính</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năng</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điều</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khiển</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điều</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hòa</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Tự</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động</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điều</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chỉnh</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nhiệt</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độ</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thích</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hợp</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cho</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từng</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cảnh</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sinh</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hoạt</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cụ</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thể</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như</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Tiếp</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khách</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Ăn</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tối</a:t>
            </a:r>
            <a:r>
              <a:rPr lang="en-US" sz="1500" dirty="0">
                <a:latin typeface="Times New Roman" panose="02020603050405020304" pitchFamily="18" charset="0"/>
                <a:cs typeface="Times New Roman" panose="02020603050405020304" pitchFamily="18" charset="0"/>
              </a:rPr>
              <a:t>” hay “</a:t>
            </a:r>
            <a:r>
              <a:rPr lang="en-US" sz="1500" dirty="0" err="1">
                <a:latin typeface="Times New Roman" panose="02020603050405020304" pitchFamily="18" charset="0"/>
                <a:cs typeface="Times New Roman" panose="02020603050405020304" pitchFamily="18" charset="0"/>
              </a:rPr>
              <a:t>Xem</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phim</a:t>
            </a:r>
            <a:r>
              <a:rPr lang="en-US" sz="1500" dirty="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Kết</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hợp</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với</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tính</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năng</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điều</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khiển</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điều</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hòa</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tự</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động</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thay</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đổi</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chế</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độ</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hoạt</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động</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của</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điều</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hòa</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để</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đảm</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bảo</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Nhiệt</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độ</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Nồng</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độ</a:t>
            </a:r>
            <a:r>
              <a:rPr lang="en-US" sz="1500" dirty="0">
                <a:latin typeface="Times New Roman" panose="02020603050405020304" pitchFamily="18" charset="0"/>
                <a:cs typeface="Times New Roman" panose="02020603050405020304" pitchFamily="18" charset="0"/>
              </a:rPr>
              <a:t> CO2, </a:t>
            </a:r>
            <a:r>
              <a:rPr lang="en-US" sz="1500" dirty="0" err="1">
                <a:latin typeface="Times New Roman" panose="02020603050405020304" pitchFamily="18" charset="0"/>
                <a:cs typeface="Times New Roman" panose="02020603050405020304" pitchFamily="18" charset="0"/>
              </a:rPr>
              <a:t>độ</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ẩm</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không</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khí</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luôn</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được</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giữ</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trong</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trạng</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thái</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cân</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bằng</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tốt</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nhất</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theo</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thông</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số</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đã</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cài</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đặt</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sẵn</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phù</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hợp</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với</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nhu</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cầu</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riêng</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biệt</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của</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từng</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nhà</a:t>
            </a:r>
            <a:r>
              <a:rPr lang="en-US" sz="1500" dirty="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Giám</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sát</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điều</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khiển</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hiển</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thị</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thống</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số</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Nhiệt</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độ</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Độ</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ẩm</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Nồng</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độ</a:t>
            </a:r>
            <a:r>
              <a:rPr lang="en-US" sz="1500" dirty="0">
                <a:latin typeface="Times New Roman" panose="02020603050405020304" pitchFamily="18" charset="0"/>
                <a:cs typeface="Times New Roman" panose="02020603050405020304" pitchFamily="18" charset="0"/>
              </a:rPr>
              <a:t> CO2 </a:t>
            </a:r>
            <a:r>
              <a:rPr lang="en-US" sz="1500" dirty="0" err="1">
                <a:latin typeface="Times New Roman" panose="02020603050405020304" pitchFamily="18" charset="0"/>
                <a:cs typeface="Times New Roman" panose="02020603050405020304" pitchFamily="18" charset="0"/>
              </a:rPr>
              <a:t>trong</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phòng</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trực</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tuyến</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và</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tức</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thời</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ngay</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trên</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thiết</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bị</a:t>
            </a:r>
            <a:r>
              <a:rPr lang="en-US" sz="1500" dirty="0">
                <a:latin typeface="Times New Roman" panose="02020603050405020304" pitchFamily="18" charset="0"/>
                <a:cs typeface="Times New Roman" panose="02020603050405020304" pitchFamily="18" charset="0"/>
              </a:rPr>
              <a:t> di </a:t>
            </a:r>
            <a:r>
              <a:rPr lang="en-US" sz="1500" dirty="0" err="1">
                <a:latin typeface="Times New Roman" panose="02020603050405020304" pitchFamily="18" charset="0"/>
                <a:cs typeface="Times New Roman" panose="02020603050405020304" pitchFamily="18" charset="0"/>
              </a:rPr>
              <a:t>động</a:t>
            </a:r>
            <a:r>
              <a:rPr lang="en-US" sz="1500" dirty="0">
                <a:latin typeface="Times New Roman" panose="02020603050405020304" pitchFamily="18" charset="0"/>
                <a:cs typeface="Times New Roman" panose="02020603050405020304" pitchFamily="18" charset="0"/>
              </a:rPr>
              <a:t>.</a:t>
            </a:r>
          </a:p>
          <a:p>
            <a:pPr>
              <a:buFont typeface="Wingdings" panose="05000000000000000000" pitchFamily="2" charset="2"/>
              <a:buChar char="v"/>
            </a:pPr>
            <a:r>
              <a:rPr lang="en-US" sz="1500" b="1" i="1" dirty="0">
                <a:latin typeface="Times New Roman" panose="02020603050405020304" pitchFamily="18" charset="0"/>
                <a:cs typeface="Times New Roman" panose="02020603050405020304" pitchFamily="18" charset="0"/>
              </a:rPr>
              <a:t> </a:t>
            </a:r>
            <a:r>
              <a:rPr lang="en-US" sz="1500" b="1" i="1" dirty="0" err="1">
                <a:latin typeface="Times New Roman" panose="02020603050405020304" pitchFamily="18" charset="0"/>
                <a:cs typeface="Times New Roman" panose="02020603050405020304" pitchFamily="18" charset="0"/>
              </a:rPr>
              <a:t>Ví</a:t>
            </a:r>
            <a:r>
              <a:rPr lang="en-US" sz="1500" b="1" i="1" dirty="0">
                <a:latin typeface="Times New Roman" panose="02020603050405020304" pitchFamily="18" charset="0"/>
                <a:cs typeface="Times New Roman" panose="02020603050405020304" pitchFamily="18" charset="0"/>
              </a:rPr>
              <a:t> </a:t>
            </a:r>
            <a:r>
              <a:rPr lang="en-US" sz="1500" b="1" i="1" dirty="0" err="1">
                <a:latin typeface="Times New Roman" panose="02020603050405020304" pitchFamily="18" charset="0"/>
                <a:cs typeface="Times New Roman" panose="02020603050405020304" pitchFamily="18" charset="0"/>
              </a:rPr>
              <a:t>dụ</a:t>
            </a:r>
            <a:r>
              <a:rPr lang="en-US" sz="1500" b="1" i="1" dirty="0">
                <a:latin typeface="Times New Roman" panose="02020603050405020304" pitchFamily="18" charset="0"/>
                <a:cs typeface="Times New Roman" panose="02020603050405020304" pitchFamily="18" charset="0"/>
              </a:rPr>
              <a:t> </a:t>
            </a:r>
            <a:r>
              <a:rPr lang="en-US" sz="1500" b="1" i="1" dirty="0" err="1">
                <a:latin typeface="Times New Roman" panose="02020603050405020304" pitchFamily="18" charset="0"/>
                <a:cs typeface="Times New Roman" panose="02020603050405020304" pitchFamily="18" charset="0"/>
              </a:rPr>
              <a:t>tiêu</a:t>
            </a:r>
            <a:r>
              <a:rPr lang="en-US" sz="1500" b="1" i="1" dirty="0">
                <a:latin typeface="Times New Roman" panose="02020603050405020304" pitchFamily="18" charset="0"/>
                <a:cs typeface="Times New Roman" panose="02020603050405020304" pitchFamily="18" charset="0"/>
              </a:rPr>
              <a:t> </a:t>
            </a:r>
            <a:r>
              <a:rPr lang="en-US" sz="1500" b="1" i="1" dirty="0" err="1">
                <a:latin typeface="Times New Roman" panose="02020603050405020304" pitchFamily="18" charset="0"/>
                <a:cs typeface="Times New Roman" panose="02020603050405020304" pitchFamily="18" charset="0"/>
              </a:rPr>
              <a:t>biểu</a:t>
            </a:r>
            <a:r>
              <a:rPr lang="en-US" sz="1500" b="1" i="1" dirty="0">
                <a:latin typeface="Times New Roman" panose="02020603050405020304" pitchFamily="18" charset="0"/>
                <a:cs typeface="Times New Roman" panose="02020603050405020304" pitchFamily="18" charset="0"/>
              </a:rPr>
              <a:t>:</a:t>
            </a:r>
            <a:endParaRPr lang="en-US" sz="15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Chủ</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nhà</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có</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thể</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quy</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định</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độ</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ẩm</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trong</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phòng</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không</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được</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vượt</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quá</a:t>
            </a:r>
            <a:r>
              <a:rPr lang="en-US" sz="1500" dirty="0">
                <a:latin typeface="Times New Roman" panose="02020603050405020304" pitchFamily="18" charset="0"/>
                <a:cs typeface="Times New Roman" panose="02020603050405020304" pitchFamily="18" charset="0"/>
              </a:rPr>
              <a:t> 70%, </a:t>
            </a:r>
            <a:r>
              <a:rPr lang="en-US" sz="1500" dirty="0" err="1">
                <a:latin typeface="Times New Roman" panose="02020603050405020304" pitchFamily="18" charset="0"/>
                <a:cs typeface="Times New Roman" panose="02020603050405020304" pitchFamily="18" charset="0"/>
              </a:rPr>
              <a:t>nếu</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không</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khí</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ẩm</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quá</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ngưỡng</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này</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điều</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hoà</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sẽ</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tự</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động</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bật</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và</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chuyển</a:t>
            </a:r>
            <a:r>
              <a:rPr lang="en-US" sz="1500" dirty="0">
                <a:latin typeface="Times New Roman" panose="02020603050405020304" pitchFamily="18" charset="0"/>
                <a:cs typeface="Times New Roman" panose="02020603050405020304" pitchFamily="18" charset="0"/>
              </a:rPr>
              <a:t> sang </a:t>
            </a:r>
            <a:r>
              <a:rPr lang="en-US" sz="1500" dirty="0" err="1">
                <a:latin typeface="Times New Roman" panose="02020603050405020304" pitchFamily="18" charset="0"/>
                <a:cs typeface="Times New Roman" panose="02020603050405020304" pitchFamily="18" charset="0"/>
              </a:rPr>
              <a:t>chế</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độ</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làm</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khô</a:t>
            </a:r>
            <a:r>
              <a:rPr lang="en-US" sz="1500" dirty="0">
                <a:latin typeface="Times New Roman" panose="02020603050405020304" pitchFamily="18" charset="0"/>
                <a:cs typeface="Times New Roman" panose="02020603050405020304" pitchFamily="18" charset="0"/>
              </a:rPr>
              <a:t> (dry) </a:t>
            </a:r>
            <a:r>
              <a:rPr lang="en-US" sz="1500" dirty="0" err="1">
                <a:latin typeface="Times New Roman" panose="02020603050405020304" pitchFamily="18" charset="0"/>
                <a:cs typeface="Times New Roman" panose="02020603050405020304" pitchFamily="18" charset="0"/>
              </a:rPr>
              <a:t>và</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sẽ</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tự</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tắt</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khi</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độ</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ẩm</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đã</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đạt</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yêu</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cầu</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Tương</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tự</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như</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vậy</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với</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ngưỡng</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nhiệt</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độ</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hoặc</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nồng</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độ</a:t>
            </a:r>
            <a:r>
              <a:rPr lang="en-US" sz="1500" dirty="0">
                <a:latin typeface="Times New Roman" panose="02020603050405020304" pitchFamily="18" charset="0"/>
                <a:cs typeface="Times New Roman" panose="02020603050405020304" pitchFamily="18" charset="0"/>
              </a:rPr>
              <a:t> CO2, </a:t>
            </a:r>
            <a:r>
              <a:rPr lang="en-US" sz="1500" dirty="0" err="1">
                <a:latin typeface="Times New Roman" panose="02020603050405020304" pitchFamily="18" charset="0"/>
                <a:cs typeface="Times New Roman" panose="02020603050405020304" pitchFamily="18" charset="0"/>
              </a:rPr>
              <a:t>không</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khí</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trong</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phòng</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sẽ</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luôn</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có</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chất</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lượng</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tốt</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nhất</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đảm</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bảo</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sức</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khoẻ</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cho</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chủ</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nhà</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cũng</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như</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độ</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bền</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của</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đồ</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nội</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thất</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và</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thiết</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bị</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điện</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tử</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đắt</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tiền</a:t>
            </a:r>
            <a:r>
              <a:rPr lang="en-US" sz="1500" dirty="0">
                <a:latin typeface="Times New Roman" panose="02020603050405020304" pitchFamily="18" charset="0"/>
                <a:cs typeface="Times New Roman" panose="02020603050405020304" pitchFamily="18" charset="0"/>
              </a:rPr>
              <a:t>.</a:t>
            </a:r>
          </a:p>
          <a:p>
            <a:pPr marL="0" indent="0">
              <a:buNone/>
            </a:pPr>
            <a:endParaRPr lang="en-US" sz="1100" dirty="0"/>
          </a:p>
        </p:txBody>
      </p:sp>
      <p:pic>
        <p:nvPicPr>
          <p:cNvPr id="4" name="Picture 3">
            <a:extLst>
              <a:ext uri="{FF2B5EF4-FFF2-40B4-BE49-F238E27FC236}">
                <a16:creationId xmlns:a16="http://schemas.microsoft.com/office/drawing/2014/main" id="{0F9E36C1-C531-41E3-8C55-E9D1C45E76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57966" y="164245"/>
            <a:ext cx="914693" cy="331411"/>
          </a:xfrm>
          <a:prstGeom prst="rect">
            <a:avLst/>
          </a:prstGeom>
        </p:spPr>
      </p:pic>
      <p:sp>
        <p:nvSpPr>
          <p:cNvPr id="5" name="Rectangle 4"/>
          <p:cNvSpPr/>
          <p:nvPr/>
        </p:nvSpPr>
        <p:spPr>
          <a:xfrm>
            <a:off x="5317588" y="209230"/>
            <a:ext cx="5524085" cy="584775"/>
          </a:xfrm>
          <a:prstGeom prst="rect">
            <a:avLst/>
          </a:prstGeom>
        </p:spPr>
        <p:txBody>
          <a:bodyPr wrap="square">
            <a:spAutoFit/>
          </a:bodyPr>
          <a:lstStyle/>
          <a:p>
            <a:pPr algn="ctr"/>
            <a:r>
              <a:rPr lang="en-US" sz="3200" b="1" dirty="0" err="1">
                <a:ln w="9525">
                  <a:solidFill>
                    <a:schemeClr val="bg1"/>
                  </a:solidFill>
                  <a:prstDash val="solid"/>
                </a:ln>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Chức</a:t>
            </a:r>
            <a:r>
              <a:rPr lang="en-US" sz="3200" b="1" dirty="0">
                <a:ln w="9525">
                  <a:solidFill>
                    <a:schemeClr val="bg1"/>
                  </a:solidFill>
                  <a:prstDash val="solid"/>
                </a:ln>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 </a:t>
            </a:r>
            <a:r>
              <a:rPr lang="en-US" sz="3200" b="1" dirty="0" err="1">
                <a:ln w="9525">
                  <a:solidFill>
                    <a:schemeClr val="bg1"/>
                  </a:solidFill>
                  <a:prstDash val="solid"/>
                </a:ln>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năng</a:t>
            </a:r>
            <a:r>
              <a:rPr lang="en-US" sz="3200" b="1" dirty="0">
                <a:ln w="9525">
                  <a:solidFill>
                    <a:schemeClr val="bg1"/>
                  </a:solidFill>
                  <a:prstDash val="solid"/>
                </a:ln>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 </a:t>
            </a:r>
            <a:r>
              <a:rPr lang="en-US" sz="3200" b="1" dirty="0" err="1">
                <a:ln w="9525">
                  <a:solidFill>
                    <a:schemeClr val="bg1"/>
                  </a:solidFill>
                  <a:prstDash val="solid"/>
                </a:ln>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nhà</a:t>
            </a:r>
            <a:r>
              <a:rPr lang="en-US" sz="3200" b="1" dirty="0">
                <a:ln w="9525">
                  <a:solidFill>
                    <a:schemeClr val="bg1"/>
                  </a:solidFill>
                  <a:prstDash val="solid"/>
                </a:ln>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 </a:t>
            </a:r>
            <a:r>
              <a:rPr lang="en-US" sz="3200" b="1" dirty="0" err="1">
                <a:ln w="9525">
                  <a:solidFill>
                    <a:schemeClr val="bg1"/>
                  </a:solidFill>
                  <a:prstDash val="solid"/>
                </a:ln>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thông</a:t>
            </a:r>
            <a:r>
              <a:rPr lang="en-US" sz="3200" b="1" dirty="0">
                <a:ln w="9525">
                  <a:solidFill>
                    <a:schemeClr val="bg1"/>
                  </a:solidFill>
                  <a:prstDash val="solid"/>
                </a:ln>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 </a:t>
            </a:r>
            <a:r>
              <a:rPr lang="en-US" sz="3200" b="1" dirty="0" err="1">
                <a:ln w="9525">
                  <a:solidFill>
                    <a:schemeClr val="bg1"/>
                  </a:solidFill>
                  <a:prstDash val="solid"/>
                </a:ln>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minh</a:t>
            </a:r>
            <a:endParaRPr lang="en-US" sz="3200" b="1" dirty="0">
              <a:ln w="9525">
                <a:solidFill>
                  <a:schemeClr val="bg1"/>
                </a:solidFill>
                <a:prstDash val="solid"/>
              </a:ln>
              <a:effectLst>
                <a:outerShdw blurRad="12700" dist="38100" dir="2700000" algn="tl" rotWithShape="0">
                  <a:schemeClr val="bg1">
                    <a:lumMod val="50000"/>
                  </a:schemeClr>
                </a:outerShdw>
              </a:effectLst>
            </a:endParaRPr>
          </a:p>
        </p:txBody>
      </p:sp>
    </p:spTree>
    <p:extLst>
      <p:ext uri="{BB962C8B-B14F-4D97-AF65-F5344CB8AC3E}">
        <p14:creationId xmlns:p14="http://schemas.microsoft.com/office/powerpoint/2010/main" val="12035337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2" name="Rectangle 41">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p:cNvSpPr>
            <a:spLocks noGrp="1"/>
          </p:cNvSpPr>
          <p:nvPr>
            <p:ph idx="1"/>
          </p:nvPr>
        </p:nvSpPr>
        <p:spPr>
          <a:xfrm>
            <a:off x="643467" y="1208783"/>
            <a:ext cx="10905066" cy="4968180"/>
          </a:xfrm>
        </p:spPr>
        <p:txBody>
          <a:bodyPr>
            <a:normAutofit/>
          </a:bodyPr>
          <a:lstStyle/>
          <a:p>
            <a:pPr marL="0" indent="0">
              <a:buNone/>
            </a:pPr>
            <a:endParaRPr lang="en-US" sz="1900" dirty="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sz="1900" b="1" dirty="0" err="1">
                <a:latin typeface="Times New Roman" panose="02020603050405020304" pitchFamily="18" charset="0"/>
                <a:cs typeface="Times New Roman" panose="02020603050405020304" pitchFamily="18" charset="0"/>
              </a:rPr>
              <a:t>Hệ</a:t>
            </a:r>
            <a:r>
              <a:rPr lang="en-US" sz="1900" b="1" dirty="0">
                <a:latin typeface="Times New Roman" panose="02020603050405020304" pitchFamily="18" charset="0"/>
                <a:cs typeface="Times New Roman" panose="02020603050405020304" pitchFamily="18" charset="0"/>
              </a:rPr>
              <a:t> </a:t>
            </a:r>
            <a:r>
              <a:rPr lang="en-US" sz="1900" b="1" dirty="0" err="1">
                <a:latin typeface="Times New Roman" panose="02020603050405020304" pitchFamily="18" charset="0"/>
                <a:cs typeface="Times New Roman" panose="02020603050405020304" pitchFamily="18" charset="0"/>
              </a:rPr>
              <a:t>thống</a:t>
            </a:r>
            <a:r>
              <a:rPr lang="en-US" sz="1900" b="1" dirty="0">
                <a:latin typeface="Times New Roman" panose="02020603050405020304" pitchFamily="18" charset="0"/>
                <a:cs typeface="Times New Roman" panose="02020603050405020304" pitchFamily="18" charset="0"/>
              </a:rPr>
              <a:t> </a:t>
            </a:r>
            <a:r>
              <a:rPr lang="en-US" sz="1900" b="1" dirty="0" err="1">
                <a:latin typeface="Times New Roman" panose="02020603050405020304" pitchFamily="18" charset="0"/>
                <a:cs typeface="Times New Roman" panose="02020603050405020304" pitchFamily="18" charset="0"/>
              </a:rPr>
              <a:t>nhà</a:t>
            </a:r>
            <a:r>
              <a:rPr lang="en-US" sz="1900" b="1" dirty="0">
                <a:latin typeface="Times New Roman" panose="02020603050405020304" pitchFamily="18" charset="0"/>
                <a:cs typeface="Times New Roman" panose="02020603050405020304" pitchFamily="18" charset="0"/>
              </a:rPr>
              <a:t> </a:t>
            </a:r>
            <a:r>
              <a:rPr lang="en-US" sz="1900" b="1" dirty="0" err="1">
                <a:latin typeface="Times New Roman" panose="02020603050405020304" pitchFamily="18" charset="0"/>
                <a:cs typeface="Times New Roman" panose="02020603050405020304" pitchFamily="18" charset="0"/>
              </a:rPr>
              <a:t>thông</a:t>
            </a:r>
            <a:r>
              <a:rPr lang="en-US" sz="1900" b="1" dirty="0">
                <a:latin typeface="Times New Roman" panose="02020603050405020304" pitchFamily="18" charset="0"/>
                <a:cs typeface="Times New Roman" panose="02020603050405020304" pitchFamily="18" charset="0"/>
              </a:rPr>
              <a:t> </a:t>
            </a:r>
            <a:r>
              <a:rPr lang="en-US" sz="1900" b="1" dirty="0" err="1">
                <a:latin typeface="Times New Roman" panose="02020603050405020304" pitchFamily="18" charset="0"/>
                <a:cs typeface="Times New Roman" panose="02020603050405020304" pitchFamily="18" charset="0"/>
              </a:rPr>
              <a:t>minh</a:t>
            </a:r>
            <a:r>
              <a:rPr lang="en-US" sz="1900" b="1" dirty="0">
                <a:latin typeface="Times New Roman" panose="02020603050405020304" pitchFamily="18" charset="0"/>
                <a:cs typeface="Times New Roman" panose="02020603050405020304" pitchFamily="18" charset="0"/>
              </a:rPr>
              <a:t> </a:t>
            </a:r>
            <a:r>
              <a:rPr lang="en-US" sz="1900" b="1" dirty="0" err="1">
                <a:latin typeface="Times New Roman" panose="02020603050405020304" pitchFamily="18" charset="0"/>
                <a:cs typeface="Times New Roman" panose="02020603050405020304" pitchFamily="18" charset="0"/>
              </a:rPr>
              <a:t>có</a:t>
            </a:r>
            <a:r>
              <a:rPr lang="en-US" sz="1900" b="1" dirty="0">
                <a:latin typeface="Times New Roman" panose="02020603050405020304" pitchFamily="18" charset="0"/>
                <a:cs typeface="Times New Roman" panose="02020603050405020304" pitchFamily="18" charset="0"/>
              </a:rPr>
              <a:t> </a:t>
            </a:r>
            <a:r>
              <a:rPr lang="en-US" sz="1900" b="1" dirty="0" err="1">
                <a:latin typeface="Times New Roman" panose="02020603050405020304" pitchFamily="18" charset="0"/>
                <a:cs typeface="Times New Roman" panose="02020603050405020304" pitchFamily="18" charset="0"/>
              </a:rPr>
              <a:t>dây</a:t>
            </a:r>
            <a:endParaRPr lang="en-US" sz="1900" b="1"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vi-VN" sz="1900" dirty="0">
                <a:latin typeface="Times New Roman" panose="02020603050405020304" pitchFamily="18" charset="0"/>
                <a:cs typeface="Times New Roman" panose="02020603050405020304" pitchFamily="18" charset="0"/>
              </a:rPr>
              <a:t>Nhà thông minh với hệ thống có dây truyền tải dữ liệu nhanh và ổn định hơn.</a:t>
            </a:r>
            <a:r>
              <a:rPr lang="en-US" sz="1900" dirty="0">
                <a:latin typeface="Times New Roman" panose="02020603050405020304" pitchFamily="18" charset="0"/>
                <a:cs typeface="Times New Roman" panose="02020603050405020304" pitchFamily="18" charset="0"/>
              </a:rPr>
              <a:t> </a:t>
            </a:r>
            <a:r>
              <a:rPr lang="vi-VN" sz="1900" dirty="0">
                <a:latin typeface="Times New Roman" panose="02020603050405020304" pitchFamily="18" charset="0"/>
                <a:cs typeface="Times New Roman" panose="02020603050405020304" pitchFamily="18" charset="0"/>
              </a:rPr>
              <a:t>Khả năng lập trình hệ thống có đủ tính năng toàn diện của 1 ngôi nhà thông minh đẳng cấp. Quản lý được các thiết bị ở nhà có không gian lớn, tòa nhà nhiều tầng. Tuy nhiên cần nhiều công đoạn lắp đặt, chi phí, lại cao, lại phải lắt đặt khi nhà đang xây thô.</a:t>
            </a:r>
            <a:endParaRPr lang="en-US" sz="1900" dirty="0">
              <a:latin typeface="Times New Roman" panose="02020603050405020304" pitchFamily="18" charset="0"/>
              <a:cs typeface="Times New Roman" panose="02020603050405020304" pitchFamily="18" charset="0"/>
            </a:endParaRPr>
          </a:p>
          <a:p>
            <a:pPr marL="0" indent="0">
              <a:buNone/>
            </a:pPr>
            <a:endParaRPr lang="en-US" sz="1900" dirty="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sz="1900" b="1" dirty="0" err="1">
                <a:latin typeface="Times New Roman" panose="02020603050405020304" pitchFamily="18" charset="0"/>
                <a:cs typeface="Times New Roman" panose="02020603050405020304" pitchFamily="18" charset="0"/>
              </a:rPr>
              <a:t>Hệ</a:t>
            </a:r>
            <a:r>
              <a:rPr lang="en-US" sz="1900" b="1" dirty="0">
                <a:latin typeface="Times New Roman" panose="02020603050405020304" pitchFamily="18" charset="0"/>
                <a:cs typeface="Times New Roman" panose="02020603050405020304" pitchFamily="18" charset="0"/>
              </a:rPr>
              <a:t> </a:t>
            </a:r>
            <a:r>
              <a:rPr lang="en-US" sz="1900" b="1" dirty="0" err="1">
                <a:latin typeface="Times New Roman" panose="02020603050405020304" pitchFamily="18" charset="0"/>
                <a:cs typeface="Times New Roman" panose="02020603050405020304" pitchFamily="18" charset="0"/>
              </a:rPr>
              <a:t>thống</a:t>
            </a:r>
            <a:r>
              <a:rPr lang="en-US" sz="1900" b="1" dirty="0">
                <a:latin typeface="Times New Roman" panose="02020603050405020304" pitchFamily="18" charset="0"/>
                <a:cs typeface="Times New Roman" panose="02020603050405020304" pitchFamily="18" charset="0"/>
              </a:rPr>
              <a:t> </a:t>
            </a:r>
            <a:r>
              <a:rPr lang="en-US" sz="1900" b="1" dirty="0" err="1">
                <a:latin typeface="Times New Roman" panose="02020603050405020304" pitchFamily="18" charset="0"/>
                <a:cs typeface="Times New Roman" panose="02020603050405020304" pitchFamily="18" charset="0"/>
              </a:rPr>
              <a:t>nhà</a:t>
            </a:r>
            <a:r>
              <a:rPr lang="en-US" sz="1900" b="1" dirty="0">
                <a:latin typeface="Times New Roman" panose="02020603050405020304" pitchFamily="18" charset="0"/>
                <a:cs typeface="Times New Roman" panose="02020603050405020304" pitchFamily="18" charset="0"/>
              </a:rPr>
              <a:t> </a:t>
            </a:r>
            <a:r>
              <a:rPr lang="en-US" sz="1900" b="1" dirty="0" err="1">
                <a:latin typeface="Times New Roman" panose="02020603050405020304" pitchFamily="18" charset="0"/>
                <a:cs typeface="Times New Roman" panose="02020603050405020304" pitchFamily="18" charset="0"/>
              </a:rPr>
              <a:t>thông</a:t>
            </a:r>
            <a:r>
              <a:rPr lang="en-US" sz="1900" b="1" dirty="0">
                <a:latin typeface="Times New Roman" panose="02020603050405020304" pitchFamily="18" charset="0"/>
                <a:cs typeface="Times New Roman" panose="02020603050405020304" pitchFamily="18" charset="0"/>
              </a:rPr>
              <a:t> </a:t>
            </a:r>
            <a:r>
              <a:rPr lang="en-US" sz="1900" b="1" dirty="0" err="1">
                <a:latin typeface="Times New Roman" panose="02020603050405020304" pitchFamily="18" charset="0"/>
                <a:cs typeface="Times New Roman" panose="02020603050405020304" pitchFamily="18" charset="0"/>
              </a:rPr>
              <a:t>minh</a:t>
            </a:r>
            <a:r>
              <a:rPr lang="en-US" sz="1900" b="1" dirty="0">
                <a:latin typeface="Times New Roman" panose="02020603050405020304" pitchFamily="18" charset="0"/>
                <a:cs typeface="Times New Roman" panose="02020603050405020304" pitchFamily="18" charset="0"/>
              </a:rPr>
              <a:t> </a:t>
            </a:r>
            <a:r>
              <a:rPr lang="en-US" sz="1900" b="1" dirty="0" err="1">
                <a:latin typeface="Times New Roman" panose="02020603050405020304" pitchFamily="18" charset="0"/>
                <a:cs typeface="Times New Roman" panose="02020603050405020304" pitchFamily="18" charset="0"/>
              </a:rPr>
              <a:t>không</a:t>
            </a:r>
            <a:r>
              <a:rPr lang="en-US" sz="1900" b="1" dirty="0">
                <a:latin typeface="Times New Roman" panose="02020603050405020304" pitchFamily="18" charset="0"/>
                <a:cs typeface="Times New Roman" panose="02020603050405020304" pitchFamily="18" charset="0"/>
              </a:rPr>
              <a:t> </a:t>
            </a:r>
            <a:r>
              <a:rPr lang="en-US" sz="1900" b="1" dirty="0" err="1">
                <a:latin typeface="Times New Roman" panose="02020603050405020304" pitchFamily="18" charset="0"/>
                <a:cs typeface="Times New Roman" panose="02020603050405020304" pitchFamily="18" charset="0"/>
              </a:rPr>
              <a:t>dây</a:t>
            </a:r>
            <a:endParaRPr lang="vi-VN" sz="1900" b="1"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vi-VN" sz="1900" dirty="0">
                <a:latin typeface="Times New Roman" panose="02020603050405020304" pitchFamily="18" charset="0"/>
                <a:cs typeface="Times New Roman" panose="02020603050405020304" pitchFamily="18" charset="0"/>
              </a:rPr>
              <a:t>Hệ thống nhà thông minh </a:t>
            </a:r>
            <a:r>
              <a:rPr lang="en-US" sz="1900" dirty="0">
                <a:latin typeface="Times New Roman" panose="02020603050405020304" pitchFamily="18" charset="0"/>
                <a:cs typeface="Times New Roman" panose="02020603050405020304" pitchFamily="18" charset="0"/>
              </a:rPr>
              <a:t>ORVIBO</a:t>
            </a:r>
            <a:r>
              <a:rPr lang="vi-VN" sz="1900" dirty="0">
                <a:latin typeface="Times New Roman" panose="02020603050405020304" pitchFamily="18" charset="0"/>
                <a:cs typeface="Times New Roman" panose="02020603050405020304" pitchFamily="18" charset="0"/>
              </a:rPr>
              <a:t> không dây truyền tín hiệu điều khiển qua mạng không dây, qua sóng ZigBee. Ưu điểm của thiết bị không dây sử dụng sóng ZigBee có giá thành rẻ, không cần đục tường đi lại dây nên dễ dàng tháo lắp và thay thế nhanh chóng. Vì vậy những ngôi nhà đã hoàn thiện, xong nội thất vẫn có thể lắp đặt hệ thống </a:t>
            </a:r>
            <a:r>
              <a:rPr lang="en-US" sz="1900" dirty="0">
                <a:latin typeface="Times New Roman" panose="02020603050405020304" pitchFamily="18" charset="0"/>
                <a:cs typeface="Times New Roman" panose="02020603050405020304" pitchFamily="18" charset="0"/>
              </a:rPr>
              <a:t>ORVIBO </a:t>
            </a:r>
            <a:r>
              <a:rPr lang="vi-VN" sz="1900" dirty="0">
                <a:latin typeface="Times New Roman" panose="02020603050405020304" pitchFamily="18" charset="0"/>
                <a:cs typeface="Times New Roman" panose="02020603050405020304" pitchFamily="18" charset="0"/>
              </a:rPr>
              <a:t>Smar</a:t>
            </a:r>
            <a:r>
              <a:rPr lang="en-US" sz="1900" dirty="0">
                <a:latin typeface="Times New Roman" panose="02020603050405020304" pitchFamily="18" charset="0"/>
                <a:cs typeface="Times New Roman" panose="02020603050405020304" pitchFamily="18" charset="0"/>
              </a:rPr>
              <a:t>t</a:t>
            </a:r>
            <a:r>
              <a:rPr lang="vi-VN" sz="1900" dirty="0">
                <a:latin typeface="Times New Roman" panose="02020603050405020304" pitchFamily="18" charset="0"/>
                <a:cs typeface="Times New Roman" panose="02020603050405020304" pitchFamily="18" charset="0"/>
              </a:rPr>
              <a:t>home. </a:t>
            </a:r>
            <a:r>
              <a:rPr lang="en-US" sz="1900" dirty="0" err="1">
                <a:latin typeface="Times New Roman" panose="02020603050405020304" pitchFamily="18" charset="0"/>
                <a:cs typeface="Times New Roman" panose="02020603050405020304" pitchFamily="18" charset="0"/>
              </a:rPr>
              <a:t>Tuy</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có</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một</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số</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điểm</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yếu</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thế</a:t>
            </a:r>
            <a:r>
              <a:rPr lang="en-US" sz="1900" dirty="0">
                <a:latin typeface="Times New Roman" panose="02020603050405020304" pitchFamily="18" charset="0"/>
                <a:cs typeface="Times New Roman" panose="02020603050405020304" pitchFamily="18" charset="0"/>
              </a:rPr>
              <a:t> h</a:t>
            </a:r>
            <a:r>
              <a:rPr lang="vi-VN" sz="1900" dirty="0">
                <a:latin typeface="Times New Roman" panose="02020603050405020304" pitchFamily="18" charset="0"/>
                <a:cs typeface="Times New Roman" panose="02020603050405020304" pitchFamily="18" charset="0"/>
              </a:rPr>
              <a:t>ơ</a:t>
            </a:r>
            <a:r>
              <a:rPr lang="en-US" sz="1900" dirty="0">
                <a:latin typeface="Times New Roman" panose="02020603050405020304" pitchFamily="18" charset="0"/>
                <a:cs typeface="Times New Roman" panose="02020603050405020304" pitchFamily="18" charset="0"/>
              </a:rPr>
              <a:t>n </a:t>
            </a:r>
            <a:r>
              <a:rPr lang="en-US" sz="1900" dirty="0" err="1">
                <a:latin typeface="Times New Roman" panose="02020603050405020304" pitchFamily="18" charset="0"/>
                <a:cs typeface="Times New Roman" panose="02020603050405020304" pitchFamily="18" charset="0"/>
              </a:rPr>
              <a:t>các</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công</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nghệ</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có</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dây</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nh</a:t>
            </a:r>
            <a:r>
              <a:rPr lang="vi-VN" sz="1900" dirty="0">
                <a:latin typeface="Times New Roman" panose="02020603050405020304" pitchFamily="18" charset="0"/>
                <a:cs typeface="Times New Roman" panose="02020603050405020304" pitchFamily="18" charset="0"/>
              </a:rPr>
              <a:t>ư</a:t>
            </a:r>
            <a:r>
              <a:rPr lang="en-US" sz="1900" dirty="0">
                <a:latin typeface="Times New Roman" panose="02020603050405020304" pitchFamily="18" charset="0"/>
                <a:cs typeface="Times New Roman" panose="02020603050405020304" pitchFamily="18" charset="0"/>
              </a:rPr>
              <a:t>ng do </a:t>
            </a:r>
            <a:r>
              <a:rPr lang="en-US" sz="1900" dirty="0" err="1">
                <a:latin typeface="Times New Roman" panose="02020603050405020304" pitchFamily="18" charset="0"/>
                <a:cs typeface="Times New Roman" panose="02020603050405020304" pitchFamily="18" charset="0"/>
              </a:rPr>
              <a:t>các</a:t>
            </a:r>
            <a:r>
              <a:rPr lang="en-US" sz="1900" dirty="0">
                <a:latin typeface="Times New Roman" panose="02020603050405020304" pitchFamily="18" charset="0"/>
                <a:cs typeface="Times New Roman" panose="02020603050405020304" pitchFamily="18" charset="0"/>
              </a:rPr>
              <a:t> </a:t>
            </a:r>
            <a:r>
              <a:rPr lang="vi-VN" sz="1900" dirty="0">
                <a:latin typeface="Times New Roman" panose="02020603050405020304" pitchFamily="18" charset="0"/>
                <a:cs typeface="Times New Roman" panose="02020603050405020304" pitchFamily="18" charset="0"/>
              </a:rPr>
              <a:t>ư</a:t>
            </a:r>
            <a:r>
              <a:rPr lang="en-US" sz="1900" dirty="0">
                <a:latin typeface="Times New Roman" panose="02020603050405020304" pitchFamily="18" charset="0"/>
                <a:cs typeface="Times New Roman" panose="02020603050405020304" pitchFamily="18" charset="0"/>
              </a:rPr>
              <a:t>u </a:t>
            </a:r>
            <a:r>
              <a:rPr lang="en-US" sz="1900" dirty="0" err="1">
                <a:latin typeface="Times New Roman" panose="02020603050405020304" pitchFamily="18" charset="0"/>
                <a:cs typeface="Times New Roman" panose="02020603050405020304" pitchFamily="18" charset="0"/>
              </a:rPr>
              <a:t>điểm</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về</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giá</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thành</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và</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sử</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dụng</a:t>
            </a:r>
            <a:r>
              <a:rPr lang="en-US" sz="1900" dirty="0">
                <a:latin typeface="Times New Roman" panose="02020603050405020304" pitchFamily="18" charset="0"/>
                <a:cs typeface="Times New Roman" panose="02020603050405020304" pitchFamily="18" charset="0"/>
              </a:rPr>
              <a:t> đ</a:t>
            </a:r>
            <a:r>
              <a:rPr lang="vi-VN" sz="1900" dirty="0">
                <a:latin typeface="Times New Roman" panose="02020603050405020304" pitchFamily="18" charset="0"/>
                <a:cs typeface="Times New Roman" panose="02020603050405020304" pitchFamily="18" charset="0"/>
              </a:rPr>
              <a:t>ơ</a:t>
            </a:r>
            <a:r>
              <a:rPr lang="en-US" sz="1900" dirty="0">
                <a:latin typeface="Times New Roman" panose="02020603050405020304" pitchFamily="18" charset="0"/>
                <a:cs typeface="Times New Roman" panose="02020603050405020304" pitchFamily="18" charset="0"/>
              </a:rPr>
              <a:t>n </a:t>
            </a:r>
            <a:r>
              <a:rPr lang="en-US" sz="1900" dirty="0" err="1">
                <a:latin typeface="Times New Roman" panose="02020603050405020304" pitchFamily="18" charset="0"/>
                <a:cs typeface="Times New Roman" panose="02020603050405020304" pitchFamily="18" charset="0"/>
              </a:rPr>
              <a:t>giản</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các</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giải</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pháp</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Smarthome</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không</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dây</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đang</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trở</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thành</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xu</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thế</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cho</a:t>
            </a:r>
            <a:r>
              <a:rPr lang="en-US" sz="1900" dirty="0">
                <a:latin typeface="Times New Roman" panose="02020603050405020304" pitchFamily="18" charset="0"/>
                <a:cs typeface="Times New Roman" panose="02020603050405020304" pitchFamily="18" charset="0"/>
              </a:rPr>
              <a:t> ng</a:t>
            </a:r>
            <a:r>
              <a:rPr lang="vi-VN" sz="1900" dirty="0">
                <a:latin typeface="Times New Roman" panose="02020603050405020304" pitchFamily="18" charset="0"/>
                <a:cs typeface="Times New Roman" panose="02020603050405020304" pitchFamily="18" charset="0"/>
              </a:rPr>
              <a:t>ười</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dùng</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hiện</a:t>
            </a:r>
            <a:r>
              <a:rPr lang="en-US" sz="1900" dirty="0">
                <a:latin typeface="Times New Roman" panose="02020603050405020304" pitchFamily="18" charset="0"/>
                <a:cs typeface="Times New Roman" panose="02020603050405020304" pitchFamily="18" charset="0"/>
              </a:rPr>
              <a:t> nay.</a:t>
            </a:r>
          </a:p>
          <a:p>
            <a:pPr marL="0" indent="0">
              <a:buNone/>
            </a:pPr>
            <a:endParaRPr lang="en-US" sz="1900" dirty="0">
              <a:latin typeface="Times New Roman" panose="02020603050405020304" pitchFamily="18" charset="0"/>
              <a:cs typeface="Times New Roman" panose="02020603050405020304" pitchFamily="18" charset="0"/>
            </a:endParaRPr>
          </a:p>
        </p:txBody>
      </p:sp>
      <p:sp>
        <p:nvSpPr>
          <p:cNvPr id="47" name="Rectangle 43">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Isosceles Triangle 45">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Isosceles Triangle 47">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0" name="Rectangle 49">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a:extLst>
              <a:ext uri="{FF2B5EF4-FFF2-40B4-BE49-F238E27FC236}">
                <a16:creationId xmlns:a16="http://schemas.microsoft.com/office/drawing/2014/main" id="{73D0E23D-E580-455A-8CC3-F662BE2FDC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57966" y="164245"/>
            <a:ext cx="914693" cy="331411"/>
          </a:xfrm>
          <a:prstGeom prst="rect">
            <a:avLst/>
          </a:prstGeom>
        </p:spPr>
      </p:pic>
      <p:sp>
        <p:nvSpPr>
          <p:cNvPr id="23" name="Rectangle 22"/>
          <p:cNvSpPr/>
          <p:nvPr/>
        </p:nvSpPr>
        <p:spPr>
          <a:xfrm>
            <a:off x="2461846" y="594440"/>
            <a:ext cx="7582486" cy="707886"/>
          </a:xfrm>
          <a:prstGeom prst="rect">
            <a:avLst/>
          </a:prstGeom>
        </p:spPr>
        <p:txBody>
          <a:bodyPr wrap="square">
            <a:spAutoFit/>
          </a:bodyPr>
          <a:lstStyle/>
          <a:p>
            <a:pPr algn="ctr"/>
            <a:r>
              <a:rPr lang="en-US" sz="4000" b="1" dirty="0" err="1">
                <a:ln w="9525">
                  <a:solidFill>
                    <a:schemeClr val="bg1"/>
                  </a:solidFill>
                  <a:prstDash val="solid"/>
                </a:ln>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Các</a:t>
            </a:r>
            <a:r>
              <a:rPr lang="en-US" sz="4000" b="1" dirty="0">
                <a:ln w="9525">
                  <a:solidFill>
                    <a:schemeClr val="bg1"/>
                  </a:solidFill>
                  <a:prstDash val="solid"/>
                </a:ln>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 </a:t>
            </a:r>
            <a:r>
              <a:rPr lang="en-US" sz="4000" b="1" dirty="0" err="1">
                <a:ln w="9525">
                  <a:solidFill>
                    <a:schemeClr val="bg1"/>
                  </a:solidFill>
                  <a:prstDash val="solid"/>
                </a:ln>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công</a:t>
            </a:r>
            <a:r>
              <a:rPr lang="en-US" sz="4000" b="1" dirty="0">
                <a:ln w="9525">
                  <a:solidFill>
                    <a:schemeClr val="bg1"/>
                  </a:solidFill>
                  <a:prstDash val="solid"/>
                </a:ln>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 </a:t>
            </a:r>
            <a:r>
              <a:rPr lang="en-US" sz="4000" b="1" dirty="0" err="1">
                <a:ln w="9525">
                  <a:solidFill>
                    <a:schemeClr val="bg1"/>
                  </a:solidFill>
                  <a:prstDash val="solid"/>
                </a:ln>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nghệ</a:t>
            </a:r>
            <a:r>
              <a:rPr lang="en-US" sz="4000" b="1" dirty="0">
                <a:ln w="9525">
                  <a:solidFill>
                    <a:schemeClr val="bg1"/>
                  </a:solidFill>
                  <a:prstDash val="solid"/>
                </a:ln>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 </a:t>
            </a:r>
            <a:r>
              <a:rPr lang="en-US" sz="4000" b="1" dirty="0" err="1">
                <a:ln w="9525">
                  <a:solidFill>
                    <a:schemeClr val="bg1"/>
                  </a:solidFill>
                  <a:prstDash val="solid"/>
                </a:ln>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nhà</a:t>
            </a:r>
            <a:r>
              <a:rPr lang="en-US" sz="4000" b="1" dirty="0">
                <a:ln w="9525">
                  <a:solidFill>
                    <a:schemeClr val="bg1"/>
                  </a:solidFill>
                  <a:prstDash val="solid"/>
                </a:ln>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 </a:t>
            </a:r>
            <a:r>
              <a:rPr lang="en-US" sz="4000" b="1" dirty="0" err="1">
                <a:ln w="9525">
                  <a:solidFill>
                    <a:schemeClr val="bg1"/>
                  </a:solidFill>
                  <a:prstDash val="solid"/>
                </a:ln>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thông</a:t>
            </a:r>
            <a:r>
              <a:rPr lang="en-US" sz="4000" b="1" dirty="0">
                <a:ln w="9525">
                  <a:solidFill>
                    <a:schemeClr val="bg1"/>
                  </a:solidFill>
                  <a:prstDash val="solid"/>
                </a:ln>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 </a:t>
            </a:r>
            <a:r>
              <a:rPr lang="en-US" sz="4000" b="1" dirty="0" err="1">
                <a:ln w="9525">
                  <a:solidFill>
                    <a:schemeClr val="bg1"/>
                  </a:solidFill>
                  <a:prstDash val="solid"/>
                </a:ln>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minh</a:t>
            </a:r>
            <a:endParaRPr lang="en-US" sz="4000" b="1" dirty="0">
              <a:ln w="9525">
                <a:solidFill>
                  <a:schemeClr val="bg1"/>
                </a:solidFill>
                <a:prstDash val="solid"/>
              </a:ln>
              <a:effectLst>
                <a:outerShdw blurRad="12700" dist="38100" dir="2700000" algn="tl" rotWithShape="0">
                  <a:schemeClr val="bg1">
                    <a:lumMod val="50000"/>
                  </a:schemeClr>
                </a:outerShdw>
              </a:effectLst>
            </a:endParaRPr>
          </a:p>
        </p:txBody>
      </p:sp>
    </p:spTree>
    <p:extLst>
      <p:ext uri="{BB962C8B-B14F-4D97-AF65-F5344CB8AC3E}">
        <p14:creationId xmlns:p14="http://schemas.microsoft.com/office/powerpoint/2010/main" val="10686540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Freeform: Shape 8">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764099"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0">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691640"/>
            <a:ext cx="12191999"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2">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971654"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p:cNvSpPr>
            <a:spLocks noGrp="1"/>
          </p:cNvSpPr>
          <p:nvPr>
            <p:ph idx="1"/>
          </p:nvPr>
        </p:nvSpPr>
        <p:spPr>
          <a:xfrm>
            <a:off x="1653363" y="1947525"/>
            <a:ext cx="9367204" cy="4577965"/>
          </a:xfrm>
        </p:spPr>
        <p:txBody>
          <a:bodyPr anchor="t">
            <a:noAutofit/>
          </a:bodyPr>
          <a:lstStyle/>
          <a:p>
            <a:pPr marL="0" indent="0">
              <a:lnSpc>
                <a:spcPct val="120000"/>
              </a:lnSpc>
              <a:buNone/>
            </a:pPr>
            <a:r>
              <a:rPr lang="en-US" sz="1600" dirty="0">
                <a:latin typeface="Times New Roman" panose="02020603050405020304" pitchFamily="18" charset="0"/>
                <a:cs typeface="Times New Roman" panose="02020603050405020304" pitchFamily="18" charset="0"/>
              </a:rPr>
              <a:t>    Giao </a:t>
            </a:r>
            <a:r>
              <a:rPr lang="en-US" sz="1600" dirty="0" err="1">
                <a:latin typeface="Times New Roman" panose="02020603050405020304" pitchFamily="18" charset="0"/>
                <a:cs typeface="Times New Roman" panose="02020603050405020304" pitchFamily="18" charset="0"/>
              </a:rPr>
              <a:t>thức</a:t>
            </a:r>
            <a:r>
              <a:rPr lang="en-US" sz="1600" dirty="0">
                <a:latin typeface="Times New Roman" panose="02020603050405020304" pitchFamily="18" charset="0"/>
                <a:cs typeface="Times New Roman" panose="02020603050405020304" pitchFamily="18" charset="0"/>
              </a:rPr>
              <a:t>  </a:t>
            </a:r>
            <a:r>
              <a:rPr lang="vi-VN" sz="1600" b="1" dirty="0">
                <a:latin typeface="Times New Roman" panose="02020603050405020304" pitchFamily="18" charset="0"/>
                <a:cs typeface="Times New Roman" panose="02020603050405020304" pitchFamily="18" charset="0"/>
              </a:rPr>
              <a:t>ZigBee </a:t>
            </a:r>
            <a:r>
              <a:rPr lang="vi-VN" sz="1600" dirty="0">
                <a:latin typeface="Times New Roman" panose="02020603050405020304" pitchFamily="18" charset="0"/>
                <a:cs typeface="Times New Roman" panose="02020603050405020304" pitchFamily="18" charset="0"/>
              </a:rPr>
              <a:t>là một tiêu chuẩn mở toàn cầu cho công nghệ không dây được thiết kế để sử dụng tín hiệu vô tuyến kỹ thuật số năng lượng thấp cho các mạng khu vực cá nhân – PAN (personal area network) được ZigBee Alliance phát triển vào năm 1998.</a:t>
            </a:r>
          </a:p>
          <a:p>
            <a:pPr>
              <a:lnSpc>
                <a:spcPct val="120000"/>
              </a:lnSpc>
              <a:buFont typeface="Wingdings" panose="05000000000000000000" pitchFamily="2" charset="2"/>
              <a:buChar char="Ø"/>
            </a:pPr>
            <a:r>
              <a:rPr lang="vi-VN" sz="1600" b="1" dirty="0">
                <a:latin typeface="Times New Roman" panose="02020603050405020304" pitchFamily="18" charset="0"/>
                <a:cs typeface="Times New Roman" panose="02020603050405020304" pitchFamily="18" charset="0"/>
              </a:rPr>
              <a:t>ZigBee</a:t>
            </a:r>
            <a:r>
              <a:rPr lang="vi-VN" sz="1600" dirty="0">
                <a:latin typeface="Times New Roman" panose="02020603050405020304" pitchFamily="18" charset="0"/>
                <a:cs typeface="Times New Roman" panose="02020603050405020304" pitchFamily="18" charset="0"/>
              </a:rPr>
              <a:t> hoạt động dựa trên thông số kỹ thuật của IEEE 802.15.4 và được sử dụng để tạo các mạng yêu cầu tốc độ truyền dữ liệu thấp, hiệu quả năng lượng và kết nối mạng an toàn. Nó được sử dụng trong một số ứng dụng như hệ thống nhà thông minh, hệ thống sưởi và làm mát và trong các thiết bị y tế.</a:t>
            </a:r>
          </a:p>
          <a:p>
            <a:pPr>
              <a:lnSpc>
                <a:spcPct val="120000"/>
              </a:lnSpc>
              <a:buFont typeface="Wingdings" panose="05000000000000000000" pitchFamily="2" charset="2"/>
              <a:buChar char="Ø"/>
            </a:pPr>
            <a:r>
              <a:rPr lang="vi-VN" sz="1600" dirty="0">
                <a:latin typeface="Times New Roman" panose="02020603050405020304" pitchFamily="18" charset="0"/>
                <a:cs typeface="Times New Roman" panose="02020603050405020304" pitchFamily="18" charset="0"/>
              </a:rPr>
              <a:t>Đặc điểm:</a:t>
            </a:r>
          </a:p>
          <a:p>
            <a:pPr>
              <a:lnSpc>
                <a:spcPct val="120000"/>
              </a:lnSpc>
              <a:buFont typeface="Wingdings" panose="05000000000000000000" pitchFamily="2" charset="2"/>
              <a:buChar char="Ø"/>
            </a:pPr>
            <a:r>
              <a:rPr lang="vi-VN" sz="1600" dirty="0">
                <a:latin typeface="Times New Roman" panose="02020603050405020304" pitchFamily="18" charset="0"/>
                <a:cs typeface="Times New Roman" panose="02020603050405020304" pitchFamily="18" charset="0"/>
              </a:rPr>
              <a:t>Tiêu chuẩn IEEE: 802.15.4 WPAN</a:t>
            </a:r>
          </a:p>
          <a:p>
            <a:pPr>
              <a:lnSpc>
                <a:spcPct val="120000"/>
              </a:lnSpc>
              <a:buFont typeface="Wingdings" panose="05000000000000000000" pitchFamily="2" charset="2"/>
              <a:buChar char="Ø"/>
            </a:pPr>
            <a:r>
              <a:rPr lang="vi-VN" sz="1600" dirty="0">
                <a:latin typeface="Times New Roman" panose="02020603050405020304" pitchFamily="18" charset="0"/>
                <a:cs typeface="Times New Roman" panose="02020603050405020304" pitchFamily="18" charset="0"/>
              </a:rPr>
              <a:t>Truyền dữ liệu tốc độ thấp khoảng 250 Kbps</a:t>
            </a:r>
          </a:p>
          <a:p>
            <a:pPr>
              <a:lnSpc>
                <a:spcPct val="120000"/>
              </a:lnSpc>
              <a:buFont typeface="Wingdings" panose="05000000000000000000" pitchFamily="2" charset="2"/>
              <a:buChar char="Ø"/>
            </a:pPr>
            <a:r>
              <a:rPr lang="vi-VN" sz="1600" dirty="0">
                <a:latin typeface="Times New Roman" panose="02020603050405020304" pitchFamily="18" charset="0"/>
                <a:cs typeface="Times New Roman" panose="02020603050405020304" pitchFamily="18" charset="0"/>
              </a:rPr>
              <a:t>Hỗ Trợ mạng Mesh số node mạng lên tới 65,000 node</a:t>
            </a:r>
          </a:p>
          <a:p>
            <a:pPr>
              <a:lnSpc>
                <a:spcPct val="120000"/>
              </a:lnSpc>
              <a:buFont typeface="Wingdings" panose="05000000000000000000" pitchFamily="2" charset="2"/>
              <a:buChar char="Ø"/>
            </a:pPr>
            <a:r>
              <a:rPr lang="vi-VN" sz="1600" dirty="0">
                <a:latin typeface="Times New Roman" panose="02020603050405020304" pitchFamily="18" charset="0"/>
                <a:cs typeface="Times New Roman" panose="02020603050405020304" pitchFamily="18" charset="0"/>
              </a:rPr>
              <a:t>Ít hao tốn năng lượng</a:t>
            </a:r>
          </a:p>
          <a:p>
            <a:pPr>
              <a:lnSpc>
                <a:spcPct val="120000"/>
              </a:lnSpc>
              <a:buFont typeface="Wingdings" panose="05000000000000000000" pitchFamily="2" charset="2"/>
              <a:buChar char="Ø"/>
            </a:pPr>
            <a:r>
              <a:rPr lang="vi-VN" sz="1600" dirty="0">
                <a:latin typeface="Times New Roman" panose="02020603050405020304" pitchFamily="18" charset="0"/>
                <a:cs typeface="Times New Roman" panose="02020603050405020304" pitchFamily="18" charset="0"/>
              </a:rPr>
              <a:t>Trong mạng luôn tồn tại 3 thành phần chính: Coordinator ( ZC), Router( ZR), End device(ED)</a:t>
            </a:r>
            <a:endParaRPr lang="en-US" sz="1600" b="1" dirty="0">
              <a:latin typeface="Times New Roman" panose="02020603050405020304" pitchFamily="18" charset="0"/>
              <a:cs typeface="Times New Roman" panose="02020603050405020304" pitchFamily="18" charset="0"/>
            </a:endParaRPr>
          </a:p>
          <a:p>
            <a:pPr marL="0" indent="0">
              <a:buNone/>
            </a:pPr>
            <a:endParaRPr lang="en-US" sz="1600" b="1"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5A576CE8-EAB7-4A69-B53B-ECF3CC3BD04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57966" y="164245"/>
            <a:ext cx="914693" cy="331411"/>
          </a:xfrm>
          <a:prstGeom prst="rect">
            <a:avLst/>
          </a:prstGeom>
        </p:spPr>
      </p:pic>
      <p:sp>
        <p:nvSpPr>
          <p:cNvPr id="2" name="Rectangle 1"/>
          <p:cNvSpPr/>
          <p:nvPr/>
        </p:nvSpPr>
        <p:spPr>
          <a:xfrm>
            <a:off x="2461846" y="594440"/>
            <a:ext cx="7582486" cy="707886"/>
          </a:xfrm>
          <a:prstGeom prst="rect">
            <a:avLst/>
          </a:prstGeom>
        </p:spPr>
        <p:txBody>
          <a:bodyPr wrap="square">
            <a:spAutoFit/>
          </a:bodyPr>
          <a:lstStyle/>
          <a:p>
            <a:pPr algn="ctr"/>
            <a:r>
              <a:rPr lang="en-US" sz="4000" b="1" dirty="0" err="1">
                <a:ln w="9525">
                  <a:solidFill>
                    <a:schemeClr val="bg1"/>
                  </a:solidFill>
                  <a:prstDash val="solid"/>
                </a:ln>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Công</a:t>
            </a:r>
            <a:r>
              <a:rPr lang="en-US" sz="4000" b="1" dirty="0">
                <a:ln w="9525">
                  <a:solidFill>
                    <a:schemeClr val="bg1"/>
                  </a:solidFill>
                  <a:prstDash val="solid"/>
                </a:ln>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 </a:t>
            </a:r>
            <a:r>
              <a:rPr lang="en-US" sz="4000" b="1" dirty="0" err="1">
                <a:ln w="9525">
                  <a:solidFill>
                    <a:schemeClr val="bg1"/>
                  </a:solidFill>
                  <a:prstDash val="solid"/>
                </a:ln>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nghệ</a:t>
            </a:r>
            <a:r>
              <a:rPr lang="en-US" sz="4000" b="1" dirty="0">
                <a:ln w="9525">
                  <a:solidFill>
                    <a:schemeClr val="bg1"/>
                  </a:solidFill>
                  <a:prstDash val="solid"/>
                </a:ln>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 </a:t>
            </a:r>
            <a:r>
              <a:rPr lang="en-US" sz="4000" b="1" dirty="0" err="1">
                <a:ln w="9525">
                  <a:solidFill>
                    <a:schemeClr val="bg1"/>
                  </a:solidFill>
                  <a:prstDash val="solid"/>
                </a:ln>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sóng</a:t>
            </a:r>
            <a:r>
              <a:rPr lang="en-US" sz="4000" b="1" dirty="0">
                <a:ln w="9525">
                  <a:solidFill>
                    <a:schemeClr val="bg1"/>
                  </a:solidFill>
                  <a:prstDash val="solid"/>
                </a:ln>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 </a:t>
            </a:r>
            <a:r>
              <a:rPr lang="en-US" sz="4000" b="1" dirty="0" err="1">
                <a:ln w="9525">
                  <a:solidFill>
                    <a:schemeClr val="bg1"/>
                  </a:solidFill>
                  <a:prstDash val="solid"/>
                </a:ln>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không</a:t>
            </a:r>
            <a:r>
              <a:rPr lang="en-US" sz="4000" b="1" dirty="0">
                <a:ln w="9525">
                  <a:solidFill>
                    <a:schemeClr val="bg1"/>
                  </a:solidFill>
                  <a:prstDash val="solid"/>
                </a:ln>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 </a:t>
            </a:r>
            <a:r>
              <a:rPr lang="en-US" sz="4000" b="1" dirty="0" err="1">
                <a:ln w="9525">
                  <a:solidFill>
                    <a:schemeClr val="bg1"/>
                  </a:solidFill>
                  <a:prstDash val="solid"/>
                </a:ln>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dây</a:t>
            </a:r>
            <a:endParaRPr lang="en-US" sz="4000" b="1" dirty="0">
              <a:ln w="9525">
                <a:solidFill>
                  <a:schemeClr val="bg1"/>
                </a:solidFill>
                <a:prstDash val="solid"/>
              </a:ln>
              <a:effectLst>
                <a:outerShdw blurRad="12700" dist="38100" dir="2700000" algn="tl" rotWithShape="0">
                  <a:schemeClr val="bg1">
                    <a:lumMod val="50000"/>
                  </a:schemeClr>
                </a:outerShdw>
              </a:effectLst>
            </a:endParaRPr>
          </a:p>
        </p:txBody>
      </p:sp>
    </p:spTree>
    <p:extLst>
      <p:ext uri="{BB962C8B-B14F-4D97-AF65-F5344CB8AC3E}">
        <p14:creationId xmlns:p14="http://schemas.microsoft.com/office/powerpoint/2010/main" val="40059009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1653363" y="365760"/>
            <a:ext cx="9367203" cy="1188720"/>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400" b="1">
                <a:ln w="9525">
                  <a:solidFill>
                    <a:schemeClr val="bg1"/>
                  </a:solidFill>
                  <a:prstDash val="solid"/>
                </a:ln>
                <a:effectLst>
                  <a:outerShdw blurRad="12700" dist="38100" dir="2700000" algn="tl" rotWithShape="0">
                    <a:schemeClr val="bg1">
                      <a:lumMod val="50000"/>
                    </a:schemeClr>
                  </a:outerShdw>
                </a:effectLst>
                <a:latin typeface="+mj-lt"/>
                <a:ea typeface="+mj-ea"/>
                <a:cs typeface="+mj-cs"/>
              </a:rPr>
              <a:t>Công nghệ sóng không dây</a:t>
            </a:r>
          </a:p>
        </p:txBody>
      </p:sp>
      <p:sp>
        <p:nvSpPr>
          <p:cNvPr id="18" name="Freeform: Shape 17">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764099"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Freeform: Shape 19">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691640"/>
            <a:ext cx="12191999"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 name="Freeform: Shape 21">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971654"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p:cNvSpPr>
            <a:spLocks noGrp="1"/>
          </p:cNvSpPr>
          <p:nvPr>
            <p:ph idx="1"/>
          </p:nvPr>
        </p:nvSpPr>
        <p:spPr>
          <a:xfrm>
            <a:off x="1653363" y="2176272"/>
            <a:ext cx="9367204" cy="4315968"/>
          </a:xfrm>
        </p:spPr>
        <p:txBody>
          <a:bodyPr vert="horz" lIns="91440" tIns="45720" rIns="91440" bIns="45720" rtlCol="0" anchor="t">
            <a:noAutofit/>
          </a:bodyPr>
          <a:lstStyle/>
          <a:p>
            <a:pPr marL="0" indent="0">
              <a:lnSpc>
                <a:spcPct val="120000"/>
              </a:lnSpc>
              <a:buNone/>
            </a:pPr>
            <a:r>
              <a:rPr lang="en-US" sz="1600" dirty="0">
                <a:latin typeface="Times New Roman" panose="02020603050405020304" pitchFamily="18" charset="0"/>
                <a:cs typeface="Times New Roman" panose="02020603050405020304" pitchFamily="18" charset="0"/>
              </a:rPr>
              <a:t>   Giao </a:t>
            </a:r>
            <a:r>
              <a:rPr lang="en-US" sz="1600" dirty="0" err="1">
                <a:latin typeface="Times New Roman" panose="02020603050405020304" pitchFamily="18" charset="0"/>
                <a:cs typeface="Times New Roman" panose="02020603050405020304" pitchFamily="18" charset="0"/>
              </a:rPr>
              <a:t>thức</a:t>
            </a:r>
            <a:r>
              <a:rPr lang="en-US" sz="1600" dirty="0">
                <a:latin typeface="Times New Roman" panose="02020603050405020304" pitchFamily="18" charset="0"/>
                <a:cs typeface="Times New Roman" panose="02020603050405020304" pitchFamily="18" charset="0"/>
              </a:rPr>
              <a:t> </a:t>
            </a:r>
            <a:r>
              <a:rPr lang="vi-VN" sz="1600" b="1" dirty="0">
                <a:latin typeface="Times New Roman" panose="02020603050405020304" pitchFamily="18" charset="0"/>
                <a:cs typeface="Times New Roman" panose="02020603050405020304" pitchFamily="18" charset="0"/>
              </a:rPr>
              <a:t>Z-Wave</a:t>
            </a:r>
            <a:r>
              <a:rPr lang="vi-VN" sz="1600" dirty="0">
                <a:latin typeface="Times New Roman" panose="02020603050405020304" pitchFamily="18" charset="0"/>
                <a:cs typeface="Times New Roman" panose="02020603050405020304" pitchFamily="18" charset="0"/>
              </a:rPr>
              <a:t> được sinh ra từ một ý tưởng của công ty Zensys của Đan Mạch cho một sự thay thế đơn giản hơn và ít tốn kém hơn so với Zigbee. Zigbee và Z-Wave là các giao thức không dây chủ yếu tập trung vào kết nối trong nhà thông minh.</a:t>
            </a:r>
            <a:endParaRPr lang="en-US" sz="1600" dirty="0">
              <a:latin typeface="Times New Roman" panose="02020603050405020304" pitchFamily="18" charset="0"/>
              <a:cs typeface="Times New Roman" panose="02020603050405020304" pitchFamily="18" charset="0"/>
            </a:endParaRPr>
          </a:p>
          <a:p>
            <a:pPr>
              <a:lnSpc>
                <a:spcPct val="120000"/>
              </a:lnSpc>
              <a:buFont typeface="Wingdings" panose="05000000000000000000" pitchFamily="2" charset="2"/>
              <a:buChar char="Ø"/>
            </a:pPr>
            <a:r>
              <a:rPr lang="vi-VN" sz="1600" dirty="0">
                <a:latin typeface="Times New Roman" panose="02020603050405020304" pitchFamily="18" charset="0"/>
                <a:cs typeface="Times New Roman" panose="02020603050405020304" pitchFamily="18" charset="0"/>
              </a:rPr>
              <a:t>Z-Wave sử dụng năng lượng ít hơn Wifi và cho phạm vi phủ sóng rộng hơn Bluetooth, các thiết bị giao tiếp bằng việc sử dụng sóng Radio năng lượng thấp để liên lạc với nhau.</a:t>
            </a:r>
            <a:endParaRPr lang="en-US" sz="1600" dirty="0">
              <a:latin typeface="Times New Roman" panose="02020603050405020304" pitchFamily="18" charset="0"/>
              <a:cs typeface="Times New Roman" panose="02020603050405020304" pitchFamily="18" charset="0"/>
            </a:endParaRPr>
          </a:p>
          <a:p>
            <a:pPr>
              <a:lnSpc>
                <a:spcPct val="120000"/>
              </a:lnSpc>
              <a:buFont typeface="Wingdings" panose="05000000000000000000" pitchFamily="2" charset="2"/>
              <a:buChar char="Ø"/>
            </a:pPr>
            <a:r>
              <a:rPr lang="vi-VN" sz="1600" dirty="0">
                <a:latin typeface="Times New Roman" panose="02020603050405020304" pitchFamily="18" charset="0"/>
                <a:cs typeface="Times New Roman" panose="02020603050405020304" pitchFamily="18" charset="0"/>
              </a:rPr>
              <a:t>Có khả năng kết nối lên đến 232 thiết bị cùng lúc, kết nối tối thiểu ở khoảng cách 15m với nhiều vật cản và hơn 50m nếu không có vật cản. Càng nhiều nút tham gia vào mạng thì tầm phủ sóng càng rộng.</a:t>
            </a:r>
          </a:p>
          <a:p>
            <a:pPr>
              <a:lnSpc>
                <a:spcPct val="120000"/>
              </a:lnSpc>
              <a:buFont typeface="Wingdings" panose="05000000000000000000" pitchFamily="2" charset="2"/>
              <a:buChar char="Ø"/>
            </a:pPr>
            <a:r>
              <a:rPr lang="vi-VN" sz="1600" dirty="0">
                <a:latin typeface="Times New Roman" panose="02020603050405020304" pitchFamily="18" charset="0"/>
                <a:cs typeface="Times New Roman" panose="02020603050405020304" pitchFamily="18" charset="0"/>
              </a:rPr>
              <a:t>Có hàng trăm nhà sản xuất trong liên minh Z-Wave với hơn 2400 thiết bị. Bất kể thiết bị đến từ hãng nào được chứng nhận Z-Wave đều hoạt động cùng với nhau được.</a:t>
            </a:r>
          </a:p>
          <a:p>
            <a:pPr>
              <a:lnSpc>
                <a:spcPct val="120000"/>
              </a:lnSpc>
              <a:buFont typeface="Wingdings" panose="05000000000000000000" pitchFamily="2" charset="2"/>
              <a:buChar char="Ø"/>
            </a:pPr>
            <a:r>
              <a:rPr lang="vi-VN" sz="1600" dirty="0">
                <a:latin typeface="Times New Roman" panose="02020603050405020304" pitchFamily="18" charset="0"/>
                <a:cs typeface="Times New Roman" panose="02020603050405020304" pitchFamily="18" charset="0"/>
              </a:rPr>
              <a:t>Với việc mở rộng mạng kết nối dễ dàng, bạn sẽ không có điểm chết nào trong nhà.</a:t>
            </a:r>
          </a:p>
          <a:p>
            <a:pPr>
              <a:lnSpc>
                <a:spcPct val="120000"/>
              </a:lnSpc>
              <a:buFont typeface="Wingdings" panose="05000000000000000000" pitchFamily="2" charset="2"/>
              <a:buChar char="Ø"/>
            </a:pPr>
            <a:r>
              <a:rPr lang="vi-VN" sz="1600" dirty="0">
                <a:latin typeface="Times New Roman" panose="02020603050405020304" pitchFamily="18" charset="0"/>
                <a:cs typeface="Times New Roman" panose="02020603050405020304" pitchFamily="18" charset="0"/>
              </a:rPr>
              <a:t>Nó có giá rất rẻ</a:t>
            </a:r>
          </a:p>
          <a:p>
            <a:pPr>
              <a:lnSpc>
                <a:spcPct val="120000"/>
              </a:lnSpc>
              <a:buFont typeface="Wingdings" panose="05000000000000000000" pitchFamily="2" charset="2"/>
              <a:buChar char="Ø"/>
            </a:pPr>
            <a:r>
              <a:rPr lang="vi-VN" sz="1600" dirty="0">
                <a:latin typeface="Times New Roman" panose="02020603050405020304" pitchFamily="18" charset="0"/>
                <a:cs typeface="Times New Roman" panose="02020603050405020304" pitchFamily="18" charset="0"/>
              </a:rPr>
              <a:t>Cài đặt cũng rất đơn giản mà không cần đục khoét nhà của bạn.</a:t>
            </a:r>
          </a:p>
          <a:p>
            <a:endParaRPr lang="en-US" sz="16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0E559A2D-EBF7-4E82-9C4A-A8734AB413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57966" y="164245"/>
            <a:ext cx="914693" cy="331411"/>
          </a:xfrm>
          <a:prstGeom prst="rect">
            <a:avLst/>
          </a:prstGeom>
        </p:spPr>
      </p:pic>
    </p:spTree>
    <p:extLst>
      <p:ext uri="{BB962C8B-B14F-4D97-AF65-F5344CB8AC3E}">
        <p14:creationId xmlns:p14="http://schemas.microsoft.com/office/powerpoint/2010/main" val="20576519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1653363" y="365760"/>
            <a:ext cx="9367203" cy="1188720"/>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400" b="1">
                <a:ln w="9525">
                  <a:solidFill>
                    <a:schemeClr val="bg1"/>
                  </a:solidFill>
                  <a:prstDash val="solid"/>
                </a:ln>
                <a:effectLst>
                  <a:outerShdw blurRad="12700" dist="38100" dir="2700000" algn="tl" rotWithShape="0">
                    <a:schemeClr val="bg1">
                      <a:lumMod val="50000"/>
                    </a:schemeClr>
                  </a:outerShdw>
                </a:effectLst>
                <a:latin typeface="+mj-lt"/>
                <a:ea typeface="+mj-ea"/>
                <a:cs typeface="+mj-cs"/>
              </a:rPr>
              <a:t>Công nghệ sóng không dây</a:t>
            </a:r>
          </a:p>
        </p:txBody>
      </p:sp>
      <p:sp>
        <p:nvSpPr>
          <p:cNvPr id="22" name="Freeform: Shape 21">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764099"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4" name="Freeform: Shape 23">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691640"/>
            <a:ext cx="12191999"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6" name="Freeform: Shape 25">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971654"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p:cNvSpPr>
            <a:spLocks noGrp="1"/>
          </p:cNvSpPr>
          <p:nvPr>
            <p:ph idx="1"/>
          </p:nvPr>
        </p:nvSpPr>
        <p:spPr>
          <a:xfrm>
            <a:off x="1653363" y="2176272"/>
            <a:ext cx="9367204" cy="4041648"/>
          </a:xfrm>
        </p:spPr>
        <p:txBody>
          <a:bodyPr vert="horz" lIns="91440" tIns="45720" rIns="91440" bIns="45720" rtlCol="0" anchor="t">
            <a:normAutofit fontScale="92500"/>
          </a:bodyPr>
          <a:lstStyle/>
          <a:p>
            <a:pPr marL="0" indent="0">
              <a:lnSpc>
                <a:spcPct val="120000"/>
              </a:lnSpc>
              <a:buNone/>
            </a:pPr>
            <a:r>
              <a:rPr lang="en-US" dirty="0">
                <a:latin typeface="Times New Roman" panose="02020603050405020304" pitchFamily="18" charset="0"/>
                <a:cs typeface="Times New Roman" panose="02020603050405020304" pitchFamily="18" charset="0"/>
              </a:rPr>
              <a:t>    </a:t>
            </a:r>
            <a:r>
              <a:rPr lang="en-US" sz="1700" dirty="0">
                <a:latin typeface="Times New Roman" panose="02020603050405020304" pitchFamily="18" charset="0"/>
                <a:cs typeface="Times New Roman" panose="02020603050405020304" pitchFamily="18" charset="0"/>
              </a:rPr>
              <a:t>Giao </a:t>
            </a:r>
            <a:r>
              <a:rPr lang="en-US" sz="1700" dirty="0" err="1">
                <a:latin typeface="Times New Roman" panose="02020603050405020304" pitchFamily="18" charset="0"/>
                <a:cs typeface="Times New Roman" panose="02020603050405020304" pitchFamily="18" charset="0"/>
              </a:rPr>
              <a:t>thức</a:t>
            </a:r>
            <a:r>
              <a:rPr lang="en-US" sz="1700" dirty="0">
                <a:latin typeface="Times New Roman" panose="02020603050405020304" pitchFamily="18" charset="0"/>
                <a:cs typeface="Times New Roman" panose="02020603050405020304" pitchFamily="18" charset="0"/>
              </a:rPr>
              <a:t> </a:t>
            </a:r>
            <a:r>
              <a:rPr lang="vi-VN" sz="1700" b="1" dirty="0">
                <a:latin typeface="Times New Roman" panose="02020603050405020304" pitchFamily="18" charset="0"/>
                <a:cs typeface="Times New Roman" panose="02020603050405020304" pitchFamily="18" charset="0"/>
              </a:rPr>
              <a:t>Wifi</a:t>
            </a:r>
            <a:r>
              <a:rPr lang="vi-VN" sz="1700" dirty="0">
                <a:latin typeface="Times New Roman" panose="02020603050405020304" pitchFamily="18" charset="0"/>
                <a:cs typeface="Times New Roman" panose="02020603050405020304" pitchFamily="18" charset="0"/>
              </a:rPr>
              <a:t> mà mạng </a:t>
            </a:r>
            <a:r>
              <a:rPr lang="vi-VN" sz="1700" dirty="0" err="1">
                <a:latin typeface="Times New Roman" panose="02020603050405020304" pitchFamily="18" charset="0"/>
                <a:cs typeface="Times New Roman" panose="02020603050405020304" pitchFamily="18" charset="0"/>
              </a:rPr>
              <a:t>kết</a:t>
            </a:r>
            <a:r>
              <a:rPr lang="vi-VN" sz="1700" dirty="0">
                <a:latin typeface="Times New Roman" panose="02020603050405020304" pitchFamily="18" charset="0"/>
                <a:cs typeface="Times New Roman" panose="02020603050405020304" pitchFamily="18" charset="0"/>
              </a:rPr>
              <a:t> </a:t>
            </a:r>
            <a:r>
              <a:rPr lang="vi-VN" sz="1700" dirty="0" err="1">
                <a:latin typeface="Times New Roman" panose="02020603050405020304" pitchFamily="18" charset="0"/>
                <a:cs typeface="Times New Roman" panose="02020603050405020304" pitchFamily="18" charset="0"/>
              </a:rPr>
              <a:t>nối</a:t>
            </a:r>
            <a:r>
              <a:rPr lang="vi-VN" sz="1700" dirty="0">
                <a:latin typeface="Times New Roman" panose="02020603050405020304" pitchFamily="18" charset="0"/>
                <a:cs typeface="Times New Roman" panose="02020603050405020304" pitchFamily="18" charset="0"/>
              </a:rPr>
              <a:t> không dây, là từ viết tắt của </a:t>
            </a:r>
            <a:r>
              <a:rPr lang="vi-VN" sz="1700" b="1" dirty="0">
                <a:latin typeface="Times New Roman" panose="02020603050405020304" pitchFamily="18" charset="0"/>
                <a:cs typeface="Times New Roman" panose="02020603050405020304" pitchFamily="18" charset="0"/>
              </a:rPr>
              <a:t>Wireless Fidelity</a:t>
            </a:r>
            <a:r>
              <a:rPr lang="vi-VN" sz="1700" dirty="0">
                <a:latin typeface="Times New Roman" panose="02020603050405020304" pitchFamily="18" charset="0"/>
                <a:cs typeface="Times New Roman" panose="02020603050405020304" pitchFamily="18" charset="0"/>
              </a:rPr>
              <a:t>, sử dụng sóng vô tuyến để truyền tín hiệu. Loại sóng vô tuyến này tương tự như sóng điện thoại, truyền hình và radio. Để có được sóng Wifi thì chúng ta cần phải có bộ phát Wifi - chính là các thiết bị như modem, router. Và trên hầu hết các thiết bị điện tử ngày nay như máy tính, laptop, điện thoại, máy tính bảng, tivi... đều có thể kết nối Wifi.</a:t>
            </a:r>
          </a:p>
          <a:p>
            <a:pPr marL="0" indent="0">
              <a:lnSpc>
                <a:spcPct val="120000"/>
              </a:lnSpc>
              <a:buNone/>
            </a:pPr>
            <a:r>
              <a:rPr lang="vi-VN" sz="1700" dirty="0">
                <a:latin typeface="Times New Roman" panose="02020603050405020304" pitchFamily="18" charset="0"/>
                <a:cs typeface="Times New Roman" panose="02020603050405020304" pitchFamily="18" charset="0"/>
              </a:rPr>
              <a:t>Đặc điểm</a:t>
            </a:r>
          </a:p>
          <a:p>
            <a:pPr>
              <a:lnSpc>
                <a:spcPct val="120000"/>
              </a:lnSpc>
              <a:buFont typeface="Wingdings" panose="05000000000000000000" pitchFamily="2" charset="2"/>
              <a:buChar char="Ø"/>
            </a:pPr>
            <a:r>
              <a:rPr lang="vi-VN" sz="1700" dirty="0">
                <a:latin typeface="Times New Roman" panose="02020603050405020304" pitchFamily="18" charset="0"/>
                <a:cs typeface="Times New Roman" panose="02020603050405020304" pitchFamily="18" charset="0"/>
              </a:rPr>
              <a:t>Giao thức : 802.11 WLAN</a:t>
            </a:r>
          </a:p>
          <a:p>
            <a:pPr>
              <a:lnSpc>
                <a:spcPct val="120000"/>
              </a:lnSpc>
              <a:buFont typeface="Wingdings" panose="05000000000000000000" pitchFamily="2" charset="2"/>
              <a:buChar char="Ø"/>
            </a:pPr>
            <a:r>
              <a:rPr lang="vi-VN" sz="1700" dirty="0">
                <a:latin typeface="Times New Roman" panose="02020603050405020304" pitchFamily="18" charset="0"/>
                <a:cs typeface="Times New Roman" panose="02020603050405020304" pitchFamily="18" charset="0"/>
              </a:rPr>
              <a:t>Tốc độ cao có thể lên tới 1.3Gbit/s</a:t>
            </a:r>
          </a:p>
          <a:p>
            <a:pPr>
              <a:lnSpc>
                <a:spcPct val="120000"/>
              </a:lnSpc>
              <a:buFont typeface="Wingdings" panose="05000000000000000000" pitchFamily="2" charset="2"/>
              <a:buChar char="Ø"/>
            </a:pPr>
            <a:r>
              <a:rPr lang="vi-VN" sz="1700" dirty="0">
                <a:latin typeface="Times New Roman" panose="02020603050405020304" pitchFamily="18" charset="0"/>
                <a:cs typeface="Times New Roman" panose="02020603050405020304" pitchFamily="18" charset="0"/>
              </a:rPr>
              <a:t>Mạng mô hình dạng sao. </a:t>
            </a:r>
          </a:p>
          <a:p>
            <a:pPr>
              <a:lnSpc>
                <a:spcPct val="120000"/>
              </a:lnSpc>
              <a:buFont typeface="Wingdings" panose="05000000000000000000" pitchFamily="2" charset="2"/>
              <a:buChar char="Ø"/>
            </a:pPr>
            <a:r>
              <a:rPr lang="vi-VN" sz="1700" dirty="0">
                <a:latin typeface="Times New Roman" panose="02020603050405020304" pitchFamily="18" charset="0"/>
                <a:cs typeface="Times New Roman" panose="02020603050405020304" pitchFamily="18" charset="0"/>
              </a:rPr>
              <a:t>Tiêu tốn nhiều năng lượng</a:t>
            </a:r>
          </a:p>
          <a:p>
            <a:pPr>
              <a:lnSpc>
                <a:spcPct val="120000"/>
              </a:lnSpc>
              <a:buFont typeface="Wingdings" panose="05000000000000000000" pitchFamily="2" charset="2"/>
              <a:buChar char="Ø"/>
            </a:pPr>
            <a:r>
              <a:rPr lang="vi-VN" sz="1700" dirty="0">
                <a:latin typeface="Times New Roman" panose="02020603050405020304" pitchFamily="18" charset="0"/>
                <a:cs typeface="Times New Roman" panose="02020603050405020304" pitchFamily="18" charset="0"/>
              </a:rPr>
              <a:t>Trong mạng luôn tồn tại 1 Hub hay 1 Modem phát wifi.</a:t>
            </a:r>
          </a:p>
          <a:p>
            <a:pPr marL="0"/>
            <a:endParaRPr lang="en-US" sz="800" dirty="0"/>
          </a:p>
        </p:txBody>
      </p:sp>
      <p:pic>
        <p:nvPicPr>
          <p:cNvPr id="4" name="Picture 3">
            <a:extLst>
              <a:ext uri="{FF2B5EF4-FFF2-40B4-BE49-F238E27FC236}">
                <a16:creationId xmlns:a16="http://schemas.microsoft.com/office/drawing/2014/main" id="{52506A1C-A3F4-49A5-9A31-203E0A513F4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57966" y="164245"/>
            <a:ext cx="914693" cy="331411"/>
          </a:xfrm>
          <a:prstGeom prst="rect">
            <a:avLst/>
          </a:prstGeom>
        </p:spPr>
      </p:pic>
    </p:spTree>
    <p:extLst>
      <p:ext uri="{BB962C8B-B14F-4D97-AF65-F5344CB8AC3E}">
        <p14:creationId xmlns:p14="http://schemas.microsoft.com/office/powerpoint/2010/main" val="36839465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86834" y="1153572"/>
            <a:ext cx="3200400" cy="4461163"/>
          </a:xfrm>
        </p:spPr>
        <p:txBody>
          <a:bodyPr>
            <a:normAutofit/>
          </a:bodyPr>
          <a:lstStyle/>
          <a:p>
            <a:r>
              <a:rPr lang="en-US" b="1">
                <a:solidFill>
                  <a:srgbClr val="FFFFFF"/>
                </a:solidFill>
                <a:latin typeface="Times New Roman" panose="02020603050405020304" pitchFamily="18" charset="0"/>
                <a:cs typeface="Times New Roman" panose="02020603050405020304" pitchFamily="18" charset="0"/>
              </a:rPr>
              <a:t>CÁC CÂU HỎI TH</a:t>
            </a:r>
            <a:r>
              <a:rPr lang="vi-VN" b="1">
                <a:solidFill>
                  <a:srgbClr val="FFFFFF"/>
                </a:solidFill>
                <a:latin typeface="Times New Roman" panose="02020603050405020304" pitchFamily="18" charset="0"/>
                <a:cs typeface="Times New Roman" panose="02020603050405020304" pitchFamily="18" charset="0"/>
              </a:rPr>
              <a:t>ƯỜNG</a:t>
            </a:r>
            <a:r>
              <a:rPr lang="en-US" b="1">
                <a:solidFill>
                  <a:srgbClr val="FFFFFF"/>
                </a:solidFill>
                <a:latin typeface="Times New Roman" panose="02020603050405020304" pitchFamily="18" charset="0"/>
                <a:cs typeface="Times New Roman" panose="02020603050405020304" pitchFamily="18" charset="0"/>
              </a:rPr>
              <a:t> GẶP</a:t>
            </a:r>
          </a:p>
        </p:txBody>
      </p:sp>
      <p:sp>
        <p:nvSpPr>
          <p:cNvPr id="13" name="Arc 12">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p:cNvSpPr>
            <a:spLocks noGrp="1"/>
          </p:cNvSpPr>
          <p:nvPr>
            <p:ph idx="1"/>
          </p:nvPr>
        </p:nvSpPr>
        <p:spPr>
          <a:xfrm>
            <a:off x="4447308" y="591344"/>
            <a:ext cx="6906491" cy="5585619"/>
          </a:xfrm>
        </p:spPr>
        <p:txBody>
          <a:bodyPr anchor="ctr">
            <a:normAutofit/>
          </a:bodyPr>
          <a:lstStyle/>
          <a:p>
            <a:pPr marL="0" indent="0">
              <a:buNone/>
            </a:pPr>
            <a:r>
              <a:rPr lang="en-US" sz="1600" b="1" dirty="0">
                <a:latin typeface="Times New Roman" panose="02020603050405020304" pitchFamily="18" charset="0"/>
                <a:cs typeface="Times New Roman" panose="02020603050405020304" pitchFamily="18" charset="0"/>
              </a:rPr>
              <a:t>1. </a:t>
            </a:r>
            <a:r>
              <a:rPr lang="en-US" sz="1600" b="1" dirty="0" err="1">
                <a:latin typeface="Times New Roman" panose="02020603050405020304" pitchFamily="18" charset="0"/>
                <a:cs typeface="Times New Roman" panose="02020603050405020304" pitchFamily="18" charset="0"/>
              </a:rPr>
              <a:t>Nhà</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tôi</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đã</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hoàn</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thiện</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rồi</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giờ</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muốn</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lắp</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sản</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phẩm</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nhà</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thông</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minh</a:t>
            </a:r>
            <a:r>
              <a:rPr lang="en-US" sz="1600" b="1" dirty="0">
                <a:latin typeface="Times New Roman" panose="02020603050405020304" pitchFamily="18" charset="0"/>
                <a:cs typeface="Times New Roman" panose="02020603050405020304" pitchFamily="18" charset="0"/>
              </a:rPr>
              <a:t> ORVIBO </a:t>
            </a:r>
            <a:r>
              <a:rPr lang="en-US" sz="1600" b="1" dirty="0" err="1">
                <a:latin typeface="Times New Roman" panose="02020603050405020304" pitchFamily="18" charset="0"/>
                <a:cs typeface="Times New Roman" panose="02020603050405020304" pitchFamily="18" charset="0"/>
              </a:rPr>
              <a:t>thì</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có</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phải</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đục</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tường</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đi</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lại</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hệ</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thống</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điện</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hiện</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tại</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không</a:t>
            </a:r>
            <a:r>
              <a:rPr lang="en-US" sz="1600" b="1" dirty="0">
                <a:latin typeface="Times New Roman" panose="02020603050405020304" pitchFamily="18" charset="0"/>
                <a:cs typeface="Times New Roman" panose="02020603050405020304" pitchFamily="18" charset="0"/>
              </a:rPr>
              <a:t> ?</a:t>
            </a:r>
          </a:p>
          <a:p>
            <a:pPr marL="0" indent="0">
              <a:buNone/>
            </a:pPr>
            <a:r>
              <a:rPr lang="en-US" sz="1600" dirty="0" err="1">
                <a:latin typeface="Times New Roman" panose="02020603050405020304" pitchFamily="18" charset="0"/>
                <a:cs typeface="Times New Roman" panose="02020603050405020304" pitchFamily="18" charset="0"/>
              </a:rPr>
              <a:t>Nhà</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bạn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đã</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hoàn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thiện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nếu</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muốn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lắp</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đặt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hệ</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thống</a:t>
            </a:r>
            <a:r>
              <a:rPr lang="en-US" sz="1600"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Nhà</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thông</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minh</a:t>
            </a:r>
            <a:r>
              <a:rPr lang="en-US" sz="1600" b="1" dirty="0">
                <a:latin typeface="Times New Roman" panose="02020603050405020304" pitchFamily="18" charset="0"/>
                <a:cs typeface="Times New Roman" panose="02020603050405020304" pitchFamily="18" charset="0"/>
              </a:rPr>
              <a:t> ORVIBO </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bạn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hoàn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toàn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có</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thể</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sử</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dụng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hệ</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thống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đường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điện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sẵn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có</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trong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nhà</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không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cần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đục</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tường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để</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thêm</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đường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điện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mới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Giải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pháp</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của</a:t>
            </a:r>
            <a:r>
              <a:rPr lang="en-US" sz="1600"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Nhà</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thông</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minh</a:t>
            </a:r>
            <a:r>
              <a:rPr lang="en-US" sz="1600" b="1" dirty="0">
                <a:latin typeface="Times New Roman" panose="02020603050405020304" pitchFamily="18" charset="0"/>
                <a:cs typeface="Times New Roman" panose="02020603050405020304" pitchFamily="18" charset="0"/>
              </a:rPr>
              <a:t> ORVIBO</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có</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thể</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thực</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hiện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được</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việc</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này</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là</a:t>
            </a:r>
            <a:r>
              <a:rPr lang="en-US" sz="1600" dirty="0">
                <a:latin typeface="Times New Roman" panose="02020603050405020304" pitchFamily="18" charset="0"/>
                <a:cs typeface="Times New Roman" panose="02020603050405020304" pitchFamily="18" charset="0"/>
              </a:rPr>
              <a:t> do </a:t>
            </a:r>
            <a:r>
              <a:rPr lang="en-US" sz="1600" dirty="0" err="1">
                <a:latin typeface="Times New Roman" panose="02020603050405020304" pitchFamily="18" charset="0"/>
                <a:cs typeface="Times New Roman" panose="02020603050405020304" pitchFamily="18" charset="0"/>
              </a:rPr>
              <a:t>sử</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dụng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công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nghệ</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truyền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thông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và</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điều</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khiển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không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dây</a:t>
            </a:r>
            <a:r>
              <a:rPr lang="en-US" sz="1600" dirty="0">
                <a:latin typeface="Times New Roman" panose="02020603050405020304" pitchFamily="18" charset="0"/>
                <a:cs typeface="Times New Roman" panose="02020603050405020304" pitchFamily="18" charset="0"/>
              </a:rPr>
              <a:t> ZigBee. Do </a:t>
            </a:r>
            <a:r>
              <a:rPr lang="en-US" sz="1600" dirty="0" err="1">
                <a:latin typeface="Times New Roman" panose="02020603050405020304" pitchFamily="18" charset="0"/>
                <a:cs typeface="Times New Roman" panose="02020603050405020304" pitchFamily="18" charset="0"/>
              </a:rPr>
              <a:t>đó</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việc</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lắp</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đặt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hệ</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thống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chỉ</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cần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thực</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hiện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thay</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thế</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các</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công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tắc</a:t>
            </a:r>
            <a:r>
              <a:rPr lang="en-US" sz="1600" dirty="0">
                <a:latin typeface="Times New Roman" panose="02020603050405020304" pitchFamily="18" charset="0"/>
                <a:cs typeface="Times New Roman" panose="02020603050405020304" pitchFamily="18" charset="0"/>
              </a:rPr>
              <a:t>, ổ </a:t>
            </a:r>
            <a:r>
              <a:rPr lang="en-US" sz="1600" dirty="0" err="1">
                <a:latin typeface="Times New Roman" panose="02020603050405020304" pitchFamily="18" charset="0"/>
                <a:cs typeface="Times New Roman" panose="02020603050405020304" pitchFamily="18" charset="0"/>
              </a:rPr>
              <a:t>cắm</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điều</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khiển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cũ</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bằng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các</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công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tắc</a:t>
            </a:r>
            <a:r>
              <a:rPr lang="en-US" sz="1600" dirty="0">
                <a:latin typeface="Times New Roman" panose="02020603050405020304" pitchFamily="18" charset="0"/>
                <a:cs typeface="Times New Roman" panose="02020603050405020304" pitchFamily="18" charset="0"/>
              </a:rPr>
              <a:t>, ổ </a:t>
            </a:r>
            <a:r>
              <a:rPr lang="en-US" sz="1600" dirty="0" err="1">
                <a:latin typeface="Times New Roman" panose="02020603050405020304" pitchFamily="18" charset="0"/>
                <a:cs typeface="Times New Roman" panose="02020603050405020304" pitchFamily="18" charset="0"/>
              </a:rPr>
              <a:t>cắm</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thông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minh</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Việc</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triển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khai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như</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vậy</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sẽ</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vẫn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giữ</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nguyên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được</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kiến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trúc</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và</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thiết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kế</a:t>
            </a:r>
            <a:r>
              <a:rPr lang="en-US" sz="1600" dirty="0">
                <a:latin typeface="Times New Roman" panose="02020603050405020304" pitchFamily="18" charset="0"/>
                <a:cs typeface="Times New Roman" panose="02020603050405020304" pitchFamily="18" charset="0"/>
              </a:rPr>
              <a:t> ban </a:t>
            </a:r>
            <a:r>
              <a:rPr lang="en-US" sz="1600" dirty="0" err="1">
                <a:latin typeface="Times New Roman" panose="02020603050405020304" pitchFamily="18" charset="0"/>
                <a:cs typeface="Times New Roman" panose="02020603050405020304" pitchFamily="18" charset="0"/>
              </a:rPr>
              <a:t>đầu</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của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nhà</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bạn</a:t>
            </a:r>
            <a:r>
              <a:rPr lang="en-US" sz="1600" dirty="0">
                <a:latin typeface="Times New Roman" panose="02020603050405020304" pitchFamily="18" charset="0"/>
                <a:cs typeface="Times New Roman" panose="02020603050405020304" pitchFamily="18" charset="0"/>
              </a:rPr>
              <a:t>.</a:t>
            </a:r>
          </a:p>
          <a:p>
            <a:pPr marL="0" indent="0">
              <a:buNone/>
            </a:pPr>
            <a:br>
              <a:rPr lang="en-US" sz="1600" dirty="0">
                <a:latin typeface="Times New Roman" panose="02020603050405020304" pitchFamily="18" charset="0"/>
                <a:cs typeface="Times New Roman" panose="02020603050405020304" pitchFamily="18" charset="0"/>
              </a:rPr>
            </a:br>
            <a:r>
              <a:rPr lang="en-US" sz="1600" b="1" dirty="0">
                <a:latin typeface="Times New Roman" panose="02020603050405020304" pitchFamily="18" charset="0"/>
                <a:cs typeface="Times New Roman" panose="02020603050405020304" pitchFamily="18" charset="0"/>
              </a:rPr>
              <a:t>2. </a:t>
            </a:r>
            <a:r>
              <a:rPr lang="en-US" sz="1600" b="1" dirty="0" err="1">
                <a:latin typeface="Times New Roman" panose="02020603050405020304" pitchFamily="18" charset="0"/>
                <a:cs typeface="Times New Roman" panose="02020603050405020304" pitchFamily="18" charset="0"/>
              </a:rPr>
              <a:t>Nhà</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tôi</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đã</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có</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sẵn</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các</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thiết</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bị</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điện</a:t>
            </a:r>
            <a:r>
              <a:rPr lang="en-US" sz="1600" b="1" dirty="0">
                <a:latin typeface="Times New Roman" panose="02020603050405020304" pitchFamily="18" charset="0"/>
                <a:cs typeface="Times New Roman" panose="02020603050405020304" pitchFamily="18" charset="0"/>
              </a:rPr>
              <a:t> – </a:t>
            </a:r>
            <a:r>
              <a:rPr lang="en-US" sz="1600" b="1" dirty="0" err="1">
                <a:latin typeface="Times New Roman" panose="02020603050405020304" pitchFamily="18" charset="0"/>
                <a:cs typeface="Times New Roman" panose="02020603050405020304" pitchFamily="18" charset="0"/>
              </a:rPr>
              <a:t>điện</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tử</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như</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hệ</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thống</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đèn</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máy</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bơm</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lọc</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bể</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cá</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đèn</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bàn</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tôi</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có</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thể</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điều</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khiển</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các</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thiết</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bị</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này</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bằng</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ứng</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dụng</a:t>
            </a:r>
            <a:r>
              <a:rPr lang="en-US" sz="1600" b="1" dirty="0">
                <a:latin typeface="Times New Roman" panose="02020603050405020304" pitchFamily="18" charset="0"/>
                <a:cs typeface="Times New Roman" panose="02020603050405020304" pitchFamily="18" charset="0"/>
              </a:rPr>
              <a:t> ORVIBO home </a:t>
            </a:r>
            <a:r>
              <a:rPr lang="en-US" sz="1600" b="1" dirty="0" err="1">
                <a:latin typeface="Times New Roman" panose="02020603050405020304" pitchFamily="18" charset="0"/>
                <a:cs typeface="Times New Roman" panose="02020603050405020304" pitchFamily="18" charset="0"/>
              </a:rPr>
              <a:t>được</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không</a:t>
            </a:r>
            <a:r>
              <a:rPr lang="en-US" sz="1600" b="1" dirty="0">
                <a:latin typeface="Times New Roman" panose="02020603050405020304" pitchFamily="18" charset="0"/>
                <a:cs typeface="Times New Roman" panose="02020603050405020304" pitchFamily="18" charset="0"/>
              </a:rPr>
              <a:t> ?</a:t>
            </a:r>
          </a:p>
          <a:p>
            <a:pPr marL="0" indent="0">
              <a:buNone/>
            </a:pPr>
            <a:r>
              <a:rPr lang="en-US" sz="1600" dirty="0" err="1">
                <a:latin typeface="Times New Roman" panose="02020603050405020304" pitchFamily="18" charset="0"/>
                <a:cs typeface="Times New Roman" panose="02020603050405020304" pitchFamily="18" charset="0"/>
              </a:rPr>
              <a:t>Bạn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hoàn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toàn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có</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thể</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kết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nối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và</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điều</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khiển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các</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thiết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bị</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điện</a:t>
            </a:r>
            <a:r>
              <a:rPr lang="en-US" sz="1600" dirty="0">
                <a:latin typeface="Times New Roman" panose="02020603050405020304" pitchFamily="18" charset="0"/>
                <a:cs typeface="Times New Roman" panose="02020603050405020304" pitchFamily="18" charset="0"/>
              </a:rPr>
              <a:t> – </a:t>
            </a:r>
            <a:r>
              <a:rPr lang="en-US" sz="1600" dirty="0" err="1">
                <a:latin typeface="Times New Roman" panose="02020603050405020304" pitchFamily="18" charset="0"/>
                <a:cs typeface="Times New Roman" panose="02020603050405020304" pitchFamily="18" charset="0"/>
              </a:rPr>
              <a:t>điện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tử</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có</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sẵn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trong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nhà</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bằng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thiết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bị</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điều</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khiển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thông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minh</a:t>
            </a:r>
            <a:r>
              <a:rPr lang="en-US" sz="1600" dirty="0">
                <a:latin typeface="Times New Roman" panose="02020603050405020304" pitchFamily="18" charset="0"/>
                <a:cs typeface="Times New Roman" panose="02020603050405020304" pitchFamily="18" charset="0"/>
              </a:rPr>
              <a:t> ORVIBO </a:t>
            </a:r>
            <a:r>
              <a:rPr lang="en-US" sz="1600" dirty="0" err="1">
                <a:latin typeface="Times New Roman" panose="02020603050405020304" pitchFamily="18" charset="0"/>
                <a:cs typeface="Times New Roman" panose="02020603050405020304" pitchFamily="18" charset="0"/>
              </a:rPr>
              <a:t>thông</a:t>
            </a:r>
            <a:r>
              <a:rPr lang="en-US" sz="1600" dirty="0">
                <a:latin typeface="Times New Roman" panose="02020603050405020304" pitchFamily="18" charset="0"/>
                <a:cs typeface="Times New Roman" panose="02020603050405020304" pitchFamily="18" charset="0"/>
              </a:rPr>
              <a:t> qua </a:t>
            </a:r>
            <a:r>
              <a:rPr lang="en-US" sz="1600" dirty="0" err="1">
                <a:latin typeface="Times New Roman" panose="02020603050405020304" pitchFamily="18" charset="0"/>
                <a:cs typeface="Times New Roman" panose="02020603050405020304" pitchFamily="18" charset="0"/>
              </a:rPr>
              <a:t>ứng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dụng</a:t>
            </a:r>
            <a:r>
              <a:rPr lang="en-US" sz="1600" dirty="0">
                <a:latin typeface="Times New Roman" panose="02020603050405020304" pitchFamily="18" charset="0"/>
                <a:cs typeface="Times New Roman" panose="02020603050405020304" pitchFamily="18" charset="0"/>
              </a:rPr>
              <a:t> ORVIBO Home.</a:t>
            </a:r>
          </a:p>
        </p:txBody>
      </p:sp>
      <p:pic>
        <p:nvPicPr>
          <p:cNvPr id="4" name="Picture 3">
            <a:extLst>
              <a:ext uri="{FF2B5EF4-FFF2-40B4-BE49-F238E27FC236}">
                <a16:creationId xmlns:a16="http://schemas.microsoft.com/office/drawing/2014/main" id="{3404630C-A7B7-4267-AB85-95EEFDB78CB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57966" y="164245"/>
            <a:ext cx="914693" cy="331411"/>
          </a:xfrm>
          <a:prstGeom prst="rect">
            <a:avLst/>
          </a:prstGeom>
        </p:spPr>
      </p:pic>
    </p:spTree>
    <p:extLst>
      <p:ext uri="{BB962C8B-B14F-4D97-AF65-F5344CB8AC3E}">
        <p14:creationId xmlns:p14="http://schemas.microsoft.com/office/powerpoint/2010/main" val="34299944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764099"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Freeform: Shape 10">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691640"/>
            <a:ext cx="12191999"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Shape 12">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971654"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p:cNvSpPr>
            <a:spLocks noGrp="1"/>
          </p:cNvSpPr>
          <p:nvPr>
            <p:ph idx="1"/>
          </p:nvPr>
        </p:nvSpPr>
        <p:spPr>
          <a:xfrm>
            <a:off x="1653363" y="2223655"/>
            <a:ext cx="9367204" cy="4634345"/>
          </a:xfrm>
        </p:spPr>
        <p:txBody>
          <a:bodyPr anchor="t">
            <a:normAutofit/>
          </a:bodyPr>
          <a:lstStyle/>
          <a:p>
            <a:pPr marL="0" indent="0">
              <a:buNone/>
            </a:pPr>
            <a:r>
              <a:rPr lang="en-US" sz="1600" b="1" dirty="0">
                <a:latin typeface="Times New Roman" panose="02020603050405020304" pitchFamily="18" charset="0"/>
                <a:cs typeface="Times New Roman" panose="02020603050405020304" pitchFamily="18" charset="0"/>
              </a:rPr>
              <a:t>3.</a:t>
            </a:r>
            <a:r>
              <a:rPr lang="en-US" sz="1600"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Nhà</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tôi</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có</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nhiều</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tầng</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nhiều</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phòng</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Trước</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khi</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đi</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ngủ</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tôi</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thường</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đi</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từng</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phòng</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kiểm</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tra</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xem</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đã</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tắt</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đèn</a:t>
            </a:r>
            <a:r>
              <a:rPr lang="en-US" sz="1600" b="1" dirty="0">
                <a:latin typeface="Times New Roman" panose="02020603050405020304" pitchFamily="18" charset="0"/>
                <a:cs typeface="Times New Roman" panose="02020603050405020304" pitchFamily="18" charset="0"/>
              </a:rPr>
              <a:t> hay </a:t>
            </a:r>
            <a:r>
              <a:rPr lang="en-US" sz="1600" b="1" dirty="0" err="1">
                <a:latin typeface="Times New Roman" panose="02020603050405020304" pitchFamily="18" charset="0"/>
                <a:cs typeface="Times New Roman" panose="02020603050405020304" pitchFamily="18" charset="0"/>
              </a:rPr>
              <a:t>đóng</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cửa</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chưa</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Việc</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này</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mất</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khá</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nhiều</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thời</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gian</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không</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biết</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hệ</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thống</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nhà</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thông</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minh</a:t>
            </a:r>
            <a:r>
              <a:rPr lang="en-US" sz="1600" b="1" dirty="0">
                <a:latin typeface="Times New Roman" panose="02020603050405020304" pitchFamily="18" charset="0"/>
                <a:cs typeface="Times New Roman" panose="02020603050405020304" pitchFamily="18" charset="0"/>
              </a:rPr>
              <a:t> ORVIBO </a:t>
            </a:r>
            <a:r>
              <a:rPr lang="en-US" sz="1600" b="1" dirty="0" err="1">
                <a:latin typeface="Times New Roman" panose="02020603050405020304" pitchFamily="18" charset="0"/>
                <a:cs typeface="Times New Roman" panose="02020603050405020304" pitchFamily="18" charset="0"/>
              </a:rPr>
              <a:t>có</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giúp</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tôi</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thực</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hiện</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việc</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này</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dễ</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dàng</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hơn</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không</a:t>
            </a:r>
            <a:r>
              <a:rPr lang="en-US" sz="1600" b="1" dirty="0">
                <a:latin typeface="Times New Roman" panose="02020603050405020304" pitchFamily="18" charset="0"/>
                <a:cs typeface="Times New Roman" panose="02020603050405020304" pitchFamily="18" charset="0"/>
              </a:rPr>
              <a:t>?</a:t>
            </a:r>
          </a:p>
          <a:p>
            <a:pPr marL="0" indent="0">
              <a:buNone/>
            </a:pPr>
            <a:r>
              <a:rPr lang="en-US" sz="1600" dirty="0" err="1">
                <a:latin typeface="Times New Roman" panose="02020603050405020304" pitchFamily="18" charset="0"/>
                <a:cs typeface="Times New Roman" panose="02020603050405020304" pitchFamily="18" charset="0"/>
              </a:rPr>
              <a:t>Khi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triển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khai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hệ</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thống</a:t>
            </a:r>
            <a:r>
              <a:rPr lang="en-US" sz="1600"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Nhà</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thông</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minh</a:t>
            </a:r>
            <a:r>
              <a:rPr lang="en-US" sz="1600" b="1" dirty="0">
                <a:latin typeface="Times New Roman" panose="02020603050405020304" pitchFamily="18" charset="0"/>
                <a:cs typeface="Times New Roman" panose="02020603050405020304" pitchFamily="18" charset="0"/>
              </a:rPr>
              <a:t> ORVIBO </a:t>
            </a:r>
            <a:r>
              <a:rPr lang="en-US" sz="1600" dirty="0" err="1">
                <a:latin typeface="Times New Roman" panose="02020603050405020304" pitchFamily="18" charset="0"/>
                <a:cs typeface="Times New Roman" panose="02020603050405020304" pitchFamily="18" charset="0"/>
              </a:rPr>
              <a:t>thì</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anh</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chỉ</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cần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ngồi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một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chỗ</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và</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bằng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giao</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diện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trực</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quan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trên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thiết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bị</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cầm</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tay</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anh</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có</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thể</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đến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từng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phòng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để</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bật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tắt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các</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thiết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bị</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tại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các</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phòng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trong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nhà</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mình</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Hoặc</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đơn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giản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hơn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anh</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có</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thể</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tự</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tạo</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một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kịch</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bản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ngữ</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cảnh</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Kiểm</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tra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nhà</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và</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chỉ</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cần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lựa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chọn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kịch</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bản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này</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là</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hệ</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thống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sẽ</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tự</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động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thực</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hiện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các</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công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việc</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mà</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anh</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đang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phải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tự</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thực</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hiện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hàng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ngày</a:t>
            </a:r>
            <a:r>
              <a:rPr lang="en-US" sz="1600" dirty="0">
                <a:latin typeface="Times New Roman" panose="02020603050405020304" pitchFamily="18" charset="0"/>
                <a:cs typeface="Times New Roman" panose="02020603050405020304" pitchFamily="18" charset="0"/>
              </a:rPr>
              <a:t>.</a:t>
            </a:r>
          </a:p>
          <a:p>
            <a:pPr marL="0" indent="0">
              <a:buNone/>
            </a:pPr>
            <a:r>
              <a:rPr lang="en-US" sz="1600" b="1" dirty="0">
                <a:latin typeface="Times New Roman" panose="02020603050405020304" pitchFamily="18" charset="0"/>
                <a:cs typeface="Times New Roman" panose="02020603050405020304" pitchFamily="18" charset="0"/>
              </a:rPr>
              <a:t>4. </a:t>
            </a:r>
            <a:r>
              <a:rPr lang="en-US" sz="1600" b="1" dirty="0" err="1">
                <a:latin typeface="Times New Roman" panose="02020603050405020304" pitchFamily="18" charset="0"/>
                <a:cs typeface="Times New Roman" panose="02020603050405020304" pitchFamily="18" charset="0"/>
              </a:rPr>
              <a:t>Công</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tắc</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thông</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minh</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có</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những</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tính</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năng</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gì</a:t>
            </a:r>
            <a:r>
              <a:rPr lang="en-US" sz="1600" b="1" dirty="0">
                <a:latin typeface="Times New Roman" panose="02020603050405020304" pitchFamily="18" charset="0"/>
                <a:cs typeface="Times New Roman" panose="02020603050405020304" pitchFamily="18" charset="0"/>
              </a:rPr>
              <a:t>?</a:t>
            </a:r>
          </a:p>
          <a:p>
            <a:pPr marL="0" indent="0">
              <a:buNone/>
            </a:pPr>
            <a:r>
              <a:rPr lang="en-US" sz="1600" dirty="0" err="1">
                <a:latin typeface="Times New Roman" panose="02020603050405020304" pitchFamily="18" charset="0"/>
                <a:cs typeface="Times New Roman" panose="02020603050405020304" pitchFamily="18" charset="0"/>
              </a:rPr>
              <a:t>Tắt</a:t>
            </a:r>
            <a:r>
              <a:rPr lang="en-US" sz="1600" dirty="0">
                <a:latin typeface="Times New Roman" panose="02020603050405020304" pitchFamily="18" charset="0"/>
                <a:cs typeface="Times New Roman" panose="02020603050405020304" pitchFamily="18" charset="0"/>
              </a:rPr>
              <a:t>/</a:t>
            </a:r>
            <a:r>
              <a:rPr lang="en-US" sz="1600" dirty="0" err="1">
                <a:latin typeface="Times New Roman" panose="02020603050405020304" pitchFamily="18" charset="0"/>
                <a:cs typeface="Times New Roman" panose="02020603050405020304" pitchFamily="18" charset="0"/>
              </a:rPr>
              <a:t>mở</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bằng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tay</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và</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trên</a:t>
            </a:r>
            <a:r>
              <a:rPr lang="en-US" sz="1600" dirty="0">
                <a:latin typeface="Times New Roman" panose="02020603050405020304" pitchFamily="18" charset="0"/>
                <a:cs typeface="Times New Roman" panose="02020603050405020304" pitchFamily="18" charset="0"/>
              </a:rPr>
              <a:t> app, </a:t>
            </a:r>
            <a:r>
              <a:rPr lang="en-US" sz="1600" dirty="0" err="1">
                <a:latin typeface="Times New Roman" panose="02020603050405020304" pitchFamily="18" charset="0"/>
                <a:cs typeface="Times New Roman" panose="02020603050405020304" pitchFamily="18" charset="0"/>
              </a:rPr>
              <a:t>tích</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hợp</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cảm</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biến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chuyển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động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đồng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thời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có</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thể</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tắt</a:t>
            </a:r>
            <a:r>
              <a:rPr lang="en-US" sz="1600" dirty="0">
                <a:latin typeface="Times New Roman" panose="02020603050405020304" pitchFamily="18" charset="0"/>
                <a:cs typeface="Times New Roman" panose="02020603050405020304" pitchFamily="18" charset="0"/>
              </a:rPr>
              <a:t>/</a:t>
            </a:r>
            <a:r>
              <a:rPr lang="en-US" sz="1600" dirty="0" err="1">
                <a:latin typeface="Times New Roman" panose="02020603050405020304" pitchFamily="18" charset="0"/>
                <a:cs typeface="Times New Roman" panose="02020603050405020304" pitchFamily="18" charset="0"/>
              </a:rPr>
              <a:t>mở</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theo</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lịch</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trình</a:t>
            </a:r>
            <a:r>
              <a:rPr lang="en-US" sz="1600" dirty="0">
                <a:latin typeface="Times New Roman" panose="02020603050405020304" pitchFamily="18" charset="0"/>
                <a:cs typeface="Times New Roman" panose="02020603050405020304" pitchFamily="18" charset="0"/>
              </a:rPr>
              <a:t>.</a:t>
            </a:r>
          </a:p>
          <a:p>
            <a:pPr marL="0" indent="0">
              <a:buNone/>
            </a:pPr>
            <a:r>
              <a:rPr lang="en-US" sz="1600" dirty="0" err="1">
                <a:latin typeface="Times New Roman" panose="02020603050405020304" pitchFamily="18" charset="0"/>
                <a:cs typeface="Times New Roman" panose="02020603050405020304" pitchFamily="18" charset="0"/>
              </a:rPr>
              <a:t>Điều</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khiển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các</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ngữ</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cảnh</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kích</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hoạt</a:t>
            </a:r>
            <a:r>
              <a:rPr lang="en-US" sz="1600" dirty="0">
                <a:latin typeface="Times New Roman" panose="02020603050405020304" pitchFamily="18" charset="0"/>
                <a:cs typeface="Times New Roman" panose="02020603050405020304" pitchFamily="18" charset="0"/>
              </a:rPr>
              <a:t> an </a:t>
            </a:r>
            <a:r>
              <a:rPr lang="en-US" sz="1600" dirty="0" err="1">
                <a:latin typeface="Times New Roman" panose="02020603050405020304" pitchFamily="18" charset="0"/>
                <a:cs typeface="Times New Roman" panose="02020603050405020304" pitchFamily="18" charset="0"/>
              </a:rPr>
              <a:t>ninh</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kịch</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bản</a:t>
            </a:r>
            <a:r>
              <a:rPr lang="en-US" sz="1600" dirty="0">
                <a:latin typeface="Times New Roman" panose="02020603050405020304" pitchFamily="18" charset="0"/>
                <a:cs typeface="Times New Roman" panose="02020603050405020304" pitchFamily="18" charset="0"/>
              </a:rPr>
              <a:t>,…</a:t>
            </a:r>
          </a:p>
          <a:p>
            <a:pPr marL="0" indent="0">
              <a:buNone/>
            </a:pPr>
            <a:r>
              <a:rPr lang="en-US" sz="1600" b="1" dirty="0">
                <a:latin typeface="Times New Roman" panose="02020603050405020304" pitchFamily="18" charset="0"/>
                <a:cs typeface="Times New Roman" panose="02020603050405020304" pitchFamily="18" charset="0"/>
              </a:rPr>
              <a:t>5.</a:t>
            </a:r>
            <a:r>
              <a:rPr lang="en-US" sz="1600"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Trạng</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thái</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tắt</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mở</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trên</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bàn</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phím</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của</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công</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tắc</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có</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được</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đồng</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bộ</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với</a:t>
            </a:r>
            <a:r>
              <a:rPr lang="en-US" sz="1600" b="1" dirty="0">
                <a:latin typeface="Times New Roman" panose="02020603050405020304" pitchFamily="18" charset="0"/>
                <a:cs typeface="Times New Roman" panose="02020603050405020304" pitchFamily="18" charset="0"/>
              </a:rPr>
              <a:t> app </a:t>
            </a:r>
            <a:r>
              <a:rPr lang="en-US" sz="1600" b="1" dirty="0" err="1">
                <a:latin typeface="Times New Roman" panose="02020603050405020304" pitchFamily="18" charset="0"/>
                <a:cs typeface="Times New Roman" panose="02020603050405020304" pitchFamily="18" charset="0"/>
              </a:rPr>
              <a:t>không</a:t>
            </a:r>
            <a:r>
              <a:rPr lang="en-US" sz="1600" b="1" dirty="0">
                <a:latin typeface="Times New Roman" panose="02020603050405020304" pitchFamily="18" charset="0"/>
                <a:cs typeface="Times New Roman" panose="02020603050405020304" pitchFamily="18" charset="0"/>
              </a:rPr>
              <a:t>?</a:t>
            </a:r>
          </a:p>
          <a:p>
            <a:pPr marL="0" indent="0">
              <a:buNone/>
            </a:pPr>
            <a:r>
              <a:rPr lang="en-US" sz="1600" dirty="0" err="1">
                <a:latin typeface="Times New Roman" panose="02020603050405020304" pitchFamily="18" charset="0"/>
                <a:cs typeface="Times New Roman" panose="02020603050405020304" pitchFamily="18" charset="0"/>
              </a:rPr>
              <a:t>Trạng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thái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tắt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mở</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trên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thiết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bị</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và</a:t>
            </a:r>
            <a:r>
              <a:rPr lang="en-US" sz="1600" dirty="0">
                <a:latin typeface="Times New Roman" panose="02020603050405020304" pitchFamily="18" charset="0"/>
                <a:cs typeface="Times New Roman" panose="02020603050405020304" pitchFamily="18" charset="0"/>
              </a:rPr>
              <a:t> app </a:t>
            </a:r>
            <a:r>
              <a:rPr lang="en-US" sz="1600" dirty="0" err="1">
                <a:latin typeface="Times New Roman" panose="02020603050405020304" pitchFamily="18" charset="0"/>
                <a:cs typeface="Times New Roman" panose="02020603050405020304" pitchFamily="18" charset="0"/>
              </a:rPr>
              <a:t>luôn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được</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đồng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bộ</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người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dùng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có</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thể</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kiểm</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tra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được</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trạng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thái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tắt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mở</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đèn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cửa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từ</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xa</a:t>
            </a:r>
            <a:r>
              <a:rPr lang="en-US" sz="1600" dirty="0">
                <a:latin typeface="Times New Roman" panose="02020603050405020304" pitchFamily="18" charset="0"/>
                <a:cs typeface="Times New Roman" panose="02020603050405020304" pitchFamily="18" charset="0"/>
              </a:rPr>
              <a:t> qua app </a:t>
            </a:r>
            <a:r>
              <a:rPr lang="en-US" sz="1600" dirty="0" err="1">
                <a:latin typeface="Times New Roman" panose="02020603050405020304" pitchFamily="18" charset="0"/>
                <a:cs typeface="Times New Roman" panose="02020603050405020304" pitchFamily="18" charset="0"/>
              </a:rPr>
              <a:t>mà</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không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cần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đến</a:t>
            </a:r>
            <a:r>
              <a:rPr lang="en-US" sz="1600" dirty="0">
                <a:latin typeface="Times New Roman" panose="02020603050405020304" pitchFamily="18" charset="0"/>
                <a:cs typeface="Times New Roman" panose="02020603050405020304" pitchFamily="18" charset="0"/>
              </a:rPr>
              <a:t> camera </a:t>
            </a:r>
            <a:r>
              <a:rPr lang="en-US" sz="1600" dirty="0" err="1">
                <a:latin typeface="Times New Roman" panose="02020603050405020304" pitchFamily="18" charset="0"/>
                <a:cs typeface="Times New Roman" panose="02020603050405020304" pitchFamily="18" charset="0"/>
              </a:rPr>
              <a:t>giám</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sát</a:t>
            </a:r>
            <a:r>
              <a:rPr lang="en-US" sz="1600" dirty="0">
                <a:latin typeface="Times New Roman" panose="02020603050405020304" pitchFamily="18" charset="0"/>
                <a:cs typeface="Times New Roman" panose="02020603050405020304" pitchFamily="18" charset="0"/>
              </a:rPr>
              <a:t>.</a:t>
            </a:r>
          </a:p>
        </p:txBody>
      </p:sp>
      <p:pic>
        <p:nvPicPr>
          <p:cNvPr id="4" name="Picture 3">
            <a:extLst>
              <a:ext uri="{FF2B5EF4-FFF2-40B4-BE49-F238E27FC236}">
                <a16:creationId xmlns:a16="http://schemas.microsoft.com/office/drawing/2014/main" id="{37EBD947-B027-49D8-BB43-17CDDC368FB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57966" y="164245"/>
            <a:ext cx="914693" cy="331411"/>
          </a:xfrm>
          <a:prstGeom prst="rect">
            <a:avLst/>
          </a:prstGeom>
        </p:spPr>
      </p:pic>
    </p:spTree>
    <p:extLst>
      <p:ext uri="{BB962C8B-B14F-4D97-AF65-F5344CB8AC3E}">
        <p14:creationId xmlns:p14="http://schemas.microsoft.com/office/powerpoint/2010/main" val="7673917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Freeform: Shape 17">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764099"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Freeform: Shape 19">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691640"/>
            <a:ext cx="12191999"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 name="Freeform: Shape 21">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971654"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p:cNvSpPr>
            <a:spLocks noGrp="1"/>
          </p:cNvSpPr>
          <p:nvPr>
            <p:ph idx="1"/>
          </p:nvPr>
        </p:nvSpPr>
        <p:spPr>
          <a:xfrm>
            <a:off x="1653363" y="1691639"/>
            <a:ext cx="9367204" cy="5166361"/>
          </a:xfrm>
        </p:spPr>
        <p:txBody>
          <a:bodyPr anchor="t">
            <a:normAutofit/>
          </a:bodyPr>
          <a:lstStyle/>
          <a:p>
            <a:pPr marL="0" indent="0">
              <a:buNone/>
            </a:pPr>
            <a:r>
              <a:rPr lang="en-US" sz="1600" b="1" dirty="0">
                <a:latin typeface="Times New Roman" panose="02020603050405020304" pitchFamily="18" charset="0"/>
                <a:cs typeface="Times New Roman" panose="02020603050405020304" pitchFamily="18" charset="0"/>
              </a:rPr>
              <a:t>6. Ban </a:t>
            </a:r>
            <a:r>
              <a:rPr lang="en-US" sz="1600" b="1" dirty="0" err="1">
                <a:latin typeface="Times New Roman" panose="02020603050405020304" pitchFamily="18" charset="0"/>
                <a:cs typeface="Times New Roman" panose="02020603050405020304" pitchFamily="18" charset="0"/>
              </a:rPr>
              <a:t>đầu</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tôi</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chỉ</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đầu</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tư</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hệ</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thống</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chiếu</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sáng</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thông</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minh</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thì</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sau</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này</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muốn</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nâng</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cấp</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thêm</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các</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hệ</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thống</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kiểm</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soát</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môi</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trường</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giám</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sát</a:t>
            </a:r>
            <a:r>
              <a:rPr lang="en-US" sz="1600" b="1" dirty="0">
                <a:latin typeface="Times New Roman" panose="02020603050405020304" pitchFamily="18" charset="0"/>
                <a:cs typeface="Times New Roman" panose="02020603050405020304" pitchFamily="18" charset="0"/>
              </a:rPr>
              <a:t> an </a:t>
            </a:r>
            <a:r>
              <a:rPr lang="en-US" sz="1600" b="1" dirty="0" err="1">
                <a:latin typeface="Times New Roman" panose="02020603050405020304" pitchFamily="18" charset="0"/>
                <a:cs typeface="Times New Roman" panose="02020603050405020304" pitchFamily="18" charset="0"/>
              </a:rPr>
              <a:t>ninh</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thì</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có</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phải</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thay</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thế</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lại</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toàn</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bộ</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hệ</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thống</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đã</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có</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không</a:t>
            </a:r>
            <a:r>
              <a:rPr lang="en-US" sz="1600" b="1" dirty="0">
                <a:latin typeface="Times New Roman" panose="02020603050405020304" pitchFamily="18" charset="0"/>
                <a:cs typeface="Times New Roman" panose="02020603050405020304" pitchFamily="18" charset="0"/>
              </a:rPr>
              <a:t>?</a:t>
            </a:r>
          </a:p>
          <a:p>
            <a:pPr marL="0" indent="0">
              <a:buNone/>
            </a:pPr>
            <a:r>
              <a:rPr lang="en-US" sz="1600" dirty="0" err="1">
                <a:latin typeface="Times New Roman" panose="02020603050405020304" pitchFamily="18" charset="0"/>
                <a:cs typeface="Times New Roman" panose="02020603050405020304" pitchFamily="18" charset="0"/>
              </a:rPr>
              <a:t>Nhà</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bạn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đã</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lắp</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đặt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hệ</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thống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chiếu</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sáng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thông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minh</a:t>
            </a:r>
            <a:r>
              <a:rPr lang="en-US" sz="1600" dirty="0">
                <a:latin typeface="Times New Roman" panose="02020603050405020304" pitchFamily="18" charset="0"/>
                <a:cs typeface="Times New Roman" panose="02020603050405020304" pitchFamily="18" charset="0"/>
              </a:rPr>
              <a:t> </a:t>
            </a:r>
            <a:r>
              <a:rPr lang="en-US" sz="1600" b="1" dirty="0">
                <a:latin typeface="Times New Roman" panose="02020603050405020304" pitchFamily="18" charset="0"/>
                <a:cs typeface="Times New Roman" panose="02020603050405020304" pitchFamily="18" charset="0"/>
              </a:rPr>
              <a:t>ORVIBO</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thì</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sau</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này</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khi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có</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nhu</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cầu</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nâng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cấp</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thêm</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các</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hệ</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thống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khác</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bạn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không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phải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thay</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thế</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lại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toàn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bộ</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các</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thiết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bị</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đã</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đầu</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tư</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mà</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chỉ</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cần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mua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thêm</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các</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thiết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bị</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cho</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các</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hệ</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thống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mới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Ngoài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ra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việc</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thi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công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lắp</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đặt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cho</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các</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hệ</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thống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nâng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cấp</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sẽ</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rất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đơn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giản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và</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thuận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tiện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vì</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không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phải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dây</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mới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cho</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các</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hệ</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thống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này</a:t>
            </a:r>
            <a:r>
              <a:rPr lang="en-US" sz="1600" dirty="0">
                <a:latin typeface="Times New Roman" panose="02020603050405020304" pitchFamily="18" charset="0"/>
                <a:cs typeface="Times New Roman" panose="02020603050405020304" pitchFamily="18" charset="0"/>
              </a:rPr>
              <a:t>.</a:t>
            </a:r>
          </a:p>
          <a:p>
            <a:pPr marL="0" indent="0">
              <a:buNone/>
            </a:pPr>
            <a:r>
              <a:rPr lang="en-US" sz="1600" b="1" dirty="0">
                <a:latin typeface="Times New Roman" panose="02020603050405020304" pitchFamily="18" charset="0"/>
                <a:cs typeface="Times New Roman" panose="02020603050405020304" pitchFamily="18" charset="0"/>
              </a:rPr>
              <a:t>7. </a:t>
            </a:r>
            <a:r>
              <a:rPr lang="en-US" sz="1600" b="1" dirty="0" err="1">
                <a:latin typeface="Times New Roman" panose="02020603050405020304" pitchFamily="18" charset="0"/>
                <a:cs typeface="Times New Roman" panose="02020603050405020304" pitchFamily="18" charset="0"/>
              </a:rPr>
              <a:t>Trường</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hợp</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mất</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điện</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hệ</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thống</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Nhà</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thông</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minh</a:t>
            </a:r>
            <a:r>
              <a:rPr lang="en-US" sz="1600" b="1" dirty="0">
                <a:latin typeface="Times New Roman" panose="02020603050405020304" pitchFamily="18" charset="0"/>
                <a:cs typeface="Times New Roman" panose="02020603050405020304" pitchFamily="18" charset="0"/>
              </a:rPr>
              <a:t> ORVIBO </a:t>
            </a:r>
            <a:r>
              <a:rPr lang="en-US" sz="1600" b="1" dirty="0" err="1">
                <a:latin typeface="Times New Roman" panose="02020603050405020304" pitchFamily="18" charset="0"/>
                <a:cs typeface="Times New Roman" panose="02020603050405020304" pitchFamily="18" charset="0"/>
              </a:rPr>
              <a:t>có</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hoạt</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động</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không</a:t>
            </a:r>
            <a:r>
              <a:rPr lang="en-US" sz="1600" b="1" dirty="0">
                <a:latin typeface="Times New Roman" panose="02020603050405020304" pitchFamily="18" charset="0"/>
                <a:cs typeface="Times New Roman" panose="02020603050405020304" pitchFamily="18" charset="0"/>
              </a:rPr>
              <a:t>?</a:t>
            </a:r>
          </a:p>
          <a:p>
            <a:pPr marL="0" indent="0">
              <a:buNone/>
            </a:pPr>
            <a:r>
              <a:rPr lang="en-US" sz="1600" dirty="0" err="1">
                <a:latin typeface="Times New Roman" panose="02020603050405020304" pitchFamily="18" charset="0"/>
                <a:cs typeface="Times New Roman" panose="02020603050405020304" pitchFamily="18" charset="0"/>
              </a:rPr>
              <a:t>Để</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đảm</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bảo</a:t>
            </a:r>
            <a:r>
              <a:rPr lang="en-US" sz="1600" dirty="0">
                <a:latin typeface="Times New Roman" panose="02020603050405020304" pitchFamily="18" charset="0"/>
                <a:cs typeface="Times New Roman" panose="02020603050405020304" pitchFamily="18" charset="0"/>
              </a:rPr>
              <a:t> an </a:t>
            </a:r>
            <a:r>
              <a:rPr lang="en-US" sz="1600" dirty="0" err="1">
                <a:latin typeface="Times New Roman" panose="02020603050405020304" pitchFamily="18" charset="0"/>
                <a:cs typeface="Times New Roman" panose="02020603050405020304" pitchFamily="18" charset="0"/>
              </a:rPr>
              <a:t>ninh</a:t>
            </a:r>
            <a:r>
              <a:rPr lang="en-US" sz="1600" dirty="0">
                <a:latin typeface="Times New Roman" panose="02020603050405020304" pitchFamily="18" charset="0"/>
                <a:cs typeface="Times New Roman" panose="02020603050405020304" pitchFamily="18" charset="0"/>
              </a:rPr>
              <a:t> – an </a:t>
            </a:r>
            <a:r>
              <a:rPr lang="en-US" sz="1600" dirty="0" err="1">
                <a:latin typeface="Times New Roman" panose="02020603050405020304" pitchFamily="18" charset="0"/>
                <a:cs typeface="Times New Roman" panose="02020603050405020304" pitchFamily="18" charset="0"/>
              </a:rPr>
              <a:t>toàn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cho</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các</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công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trình</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có</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triển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khai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hệ</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thống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giám</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sát</a:t>
            </a:r>
            <a:r>
              <a:rPr lang="en-US" sz="1600" dirty="0">
                <a:latin typeface="Times New Roman" panose="02020603050405020304" pitchFamily="18" charset="0"/>
                <a:cs typeface="Times New Roman" panose="02020603050405020304" pitchFamily="18" charset="0"/>
              </a:rPr>
              <a:t> an </a:t>
            </a:r>
            <a:r>
              <a:rPr lang="en-US" sz="1600" dirty="0" err="1">
                <a:latin typeface="Times New Roman" panose="02020603050405020304" pitchFamily="18" charset="0"/>
                <a:cs typeface="Times New Roman" panose="02020603050405020304" pitchFamily="18" charset="0"/>
              </a:rPr>
              <a:t>ninh</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thì</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chúng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tôi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khuyến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cáo</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sử</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dụng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hệ</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thống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điện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dự</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phòng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như</a:t>
            </a:r>
            <a:r>
              <a:rPr lang="en-US" sz="1600" dirty="0">
                <a:latin typeface="Times New Roman" panose="02020603050405020304" pitchFamily="18" charset="0"/>
                <a:cs typeface="Times New Roman" panose="02020603050405020304" pitchFamily="18" charset="0"/>
              </a:rPr>
              <a:t>: UPS, </a:t>
            </a:r>
            <a:r>
              <a:rPr lang="en-US" sz="1600" dirty="0" err="1">
                <a:latin typeface="Times New Roman" panose="02020603050405020304" pitchFamily="18" charset="0"/>
                <a:cs typeface="Times New Roman" panose="02020603050405020304" pitchFamily="18" charset="0"/>
              </a:rPr>
              <a:t>máy</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phát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điện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Khi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triển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khai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với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từng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công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trình</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chúng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tôi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sẽ</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tư</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vấn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cụ</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thể</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về</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giải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pháp</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sử</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dụng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theo</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đúng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nhu</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cầu</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chủ</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nhà</a:t>
            </a:r>
            <a:r>
              <a:rPr lang="en-US" sz="1600" dirty="0">
                <a:latin typeface="Times New Roman" panose="02020603050405020304" pitchFamily="18" charset="0"/>
                <a:cs typeface="Times New Roman" panose="02020603050405020304" pitchFamily="18" charset="0"/>
              </a:rPr>
              <a:t>.</a:t>
            </a:r>
          </a:p>
          <a:p>
            <a:pPr marL="0" indent="0">
              <a:buNone/>
            </a:pPr>
            <a:r>
              <a:rPr lang="en-US" sz="1600" b="1" dirty="0">
                <a:latin typeface="Times New Roman" panose="02020603050405020304" pitchFamily="18" charset="0"/>
                <a:cs typeface="Times New Roman" panose="02020603050405020304" pitchFamily="18" charset="0"/>
              </a:rPr>
              <a:t>8. Con </a:t>
            </a:r>
            <a:r>
              <a:rPr lang="en-US" sz="1600" b="1" dirty="0" err="1">
                <a:latin typeface="Times New Roman" panose="02020603050405020304" pitchFamily="18" charset="0"/>
                <a:cs typeface="Times New Roman" panose="02020603050405020304" pitchFamily="18" charset="0"/>
              </a:rPr>
              <a:t>tôi</a:t>
            </a:r>
            <a:r>
              <a:rPr lang="en-US" sz="1600" b="1" dirty="0">
                <a:latin typeface="Times New Roman" panose="02020603050405020304" pitchFamily="18" charset="0"/>
                <a:cs typeface="Times New Roman" panose="02020603050405020304" pitchFamily="18" charset="0"/>
              </a:rPr>
              <a:t> ở </a:t>
            </a:r>
            <a:r>
              <a:rPr lang="en-US" sz="1600" b="1" dirty="0" err="1">
                <a:latin typeface="Times New Roman" panose="02020603050405020304" pitchFamily="18" charset="0"/>
                <a:cs typeface="Times New Roman" panose="02020603050405020304" pitchFamily="18" charset="0"/>
              </a:rPr>
              <a:t>phòng</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riêng</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và</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cháu</a:t>
            </a:r>
            <a:r>
              <a:rPr lang="en-US" sz="1600" b="1" dirty="0">
                <a:latin typeface="Times New Roman" panose="02020603050405020304" pitchFamily="18" charset="0"/>
                <a:cs typeface="Times New Roman" panose="02020603050405020304" pitchFamily="18" charset="0"/>
              </a:rPr>
              <a:t> hay </a:t>
            </a:r>
            <a:r>
              <a:rPr lang="en-US" sz="1600" b="1" dirty="0" err="1">
                <a:latin typeface="Times New Roman" panose="02020603050405020304" pitchFamily="18" charset="0"/>
                <a:cs typeface="Times New Roman" panose="02020603050405020304" pitchFamily="18" charset="0"/>
              </a:rPr>
              <a:t>xem</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Tivi</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rất</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muộn</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ảnh</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hưởng</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đến</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sức</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khỏe</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Tôi</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muốn</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cứ</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đến</a:t>
            </a:r>
            <a:r>
              <a:rPr lang="en-US" sz="1600" b="1" dirty="0">
                <a:latin typeface="Times New Roman" panose="02020603050405020304" pitchFamily="18" charset="0"/>
                <a:cs typeface="Times New Roman" panose="02020603050405020304" pitchFamily="18" charset="0"/>
              </a:rPr>
              <a:t> 22h </a:t>
            </a:r>
            <a:r>
              <a:rPr lang="en-US" sz="1600" b="1" dirty="0" err="1">
                <a:latin typeface="Times New Roman" panose="02020603050405020304" pitchFamily="18" charset="0"/>
                <a:cs typeface="Times New Roman" panose="02020603050405020304" pitchFamily="18" charset="0"/>
              </a:rPr>
              <a:t>là</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hệ</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thống</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tự</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tắt</a:t>
            </a:r>
            <a:r>
              <a:rPr lang="en-US" sz="1600" b="1" dirty="0">
                <a:latin typeface="Times New Roman" panose="02020603050405020304" pitchFamily="18" charset="0"/>
                <a:cs typeface="Times New Roman" panose="02020603050405020304" pitchFamily="18" charset="0"/>
              </a:rPr>
              <a:t> TV </a:t>
            </a:r>
            <a:r>
              <a:rPr lang="en-US" sz="1600" b="1" dirty="0" err="1">
                <a:latin typeface="Times New Roman" panose="02020603050405020304" pitchFamily="18" charset="0"/>
                <a:cs typeface="Times New Roman" panose="02020603050405020304" pitchFamily="18" charset="0"/>
              </a:rPr>
              <a:t>tại</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phòng</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ngủ</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của</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cháu</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có</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được</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không</a:t>
            </a:r>
            <a:r>
              <a:rPr lang="en-US" sz="1600" b="1" dirty="0">
                <a:latin typeface="Times New Roman" panose="02020603050405020304" pitchFamily="18" charset="0"/>
                <a:cs typeface="Times New Roman" panose="02020603050405020304" pitchFamily="18" charset="0"/>
              </a:rPr>
              <a:t>?</a:t>
            </a:r>
          </a:p>
          <a:p>
            <a:pPr marL="0" indent="0">
              <a:buNone/>
            </a:pPr>
            <a:r>
              <a:rPr lang="en-US" sz="1600" dirty="0">
                <a:latin typeface="Times New Roman" panose="02020603050405020304" pitchFamily="18" charset="0"/>
                <a:cs typeface="Times New Roman" panose="02020603050405020304" pitchFamily="18" charset="0"/>
              </a:rPr>
              <a:t>Anh </a:t>
            </a:r>
            <a:r>
              <a:rPr lang="en-US" sz="1600" dirty="0" err="1">
                <a:latin typeface="Times New Roman" panose="02020603050405020304" pitchFamily="18" charset="0"/>
                <a:cs typeface="Times New Roman" panose="02020603050405020304" pitchFamily="18" charset="0"/>
              </a:rPr>
              <a:t>hoàn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toàn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có</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thể</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thực</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hiện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được</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việc</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này</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Hệ</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thống</a:t>
            </a:r>
            <a:r>
              <a:rPr lang="en-US" sz="1600"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Nhà</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thông</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minh</a:t>
            </a:r>
            <a:r>
              <a:rPr lang="en-US" sz="1600" b="1" dirty="0">
                <a:latin typeface="Times New Roman" panose="02020603050405020304" pitchFamily="18" charset="0"/>
                <a:cs typeface="Times New Roman" panose="02020603050405020304" pitchFamily="18" charset="0"/>
              </a:rPr>
              <a:t> ORVIBO </a:t>
            </a:r>
            <a:r>
              <a:rPr lang="en-US" sz="1600" dirty="0" err="1">
                <a:latin typeface="Times New Roman" panose="02020603050405020304" pitchFamily="18" charset="0"/>
                <a:cs typeface="Times New Roman" panose="02020603050405020304" pitchFamily="18" charset="0"/>
              </a:rPr>
              <a:t>có</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sử</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dụng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thiết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bị</a:t>
            </a:r>
            <a:r>
              <a:rPr lang="en-US" sz="1600" dirty="0">
                <a:latin typeface="Times New Roman" panose="02020603050405020304" pitchFamily="18" charset="0"/>
                <a:cs typeface="Times New Roman" panose="02020603050405020304" pitchFamily="18" charset="0"/>
              </a:rPr>
              <a:t> Ổ </a:t>
            </a:r>
            <a:r>
              <a:rPr lang="en-US" sz="1600" dirty="0" err="1">
                <a:latin typeface="Times New Roman" panose="02020603050405020304" pitchFamily="18" charset="0"/>
                <a:cs typeface="Times New Roman" panose="02020603050405020304" pitchFamily="18" charset="0"/>
              </a:rPr>
              <a:t>cắm</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thông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minh</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có</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thể</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quản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lý</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việc</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cấp</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điện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cho</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các</a:t>
            </a:r>
            <a:r>
              <a:rPr lang="en-US" sz="1600" dirty="0">
                <a:latin typeface="Times New Roman" panose="02020603050405020304" pitchFamily="18" charset="0"/>
                <a:cs typeface="Times New Roman" panose="02020603050405020304" pitchFamily="18" charset="0"/>
              </a:rPr>
              <a:t> ổ </a:t>
            </a:r>
            <a:r>
              <a:rPr lang="en-US" sz="1600" dirty="0" err="1">
                <a:latin typeface="Times New Roman" panose="02020603050405020304" pitchFamily="18" charset="0"/>
                <a:cs typeface="Times New Roman" panose="02020603050405020304" pitchFamily="18" charset="0"/>
              </a:rPr>
              <a:t>cắm</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này</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tùy</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theo</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nhu</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cầu</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sử</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dụng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của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gia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đình</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Trong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trường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hợp</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này</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anh</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có</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thể</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đặt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chế</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độ</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cấp</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điện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cho</a:t>
            </a:r>
            <a:r>
              <a:rPr lang="en-US" sz="1600" dirty="0">
                <a:latin typeface="Times New Roman" panose="02020603050405020304" pitchFamily="18" charset="0"/>
                <a:cs typeface="Times New Roman" panose="02020603050405020304" pitchFamily="18" charset="0"/>
              </a:rPr>
              <a:t> ổ </a:t>
            </a:r>
            <a:r>
              <a:rPr lang="en-US" sz="1600" dirty="0" err="1">
                <a:latin typeface="Times New Roman" panose="02020603050405020304" pitchFamily="18" charset="0"/>
                <a:cs typeface="Times New Roman" panose="02020603050405020304" pitchFamily="18" charset="0"/>
              </a:rPr>
              <a:t>cắm</a:t>
            </a:r>
            <a:r>
              <a:rPr lang="en-US" sz="1600" dirty="0">
                <a:latin typeface="Times New Roman" panose="02020603050405020304" pitchFamily="18" charset="0"/>
                <a:cs typeface="Times New Roman" panose="02020603050405020304" pitchFamily="18" charset="0"/>
              </a:rPr>
              <a:t> TV </a:t>
            </a:r>
            <a:r>
              <a:rPr lang="en-US" sz="1600" dirty="0" err="1">
                <a:latin typeface="Times New Roman" panose="02020603050405020304" pitchFamily="18" charset="0"/>
                <a:cs typeface="Times New Roman" panose="02020603050405020304" pitchFamily="18" charset="0"/>
              </a:rPr>
              <a:t>phòng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của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cháu</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tự</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động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ngắt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lúc</a:t>
            </a:r>
            <a:r>
              <a:rPr lang="en-US" sz="1600" dirty="0">
                <a:latin typeface="Times New Roman" panose="02020603050405020304" pitchFamily="18" charset="0"/>
                <a:cs typeface="Times New Roman" panose="02020603050405020304" pitchFamily="18" charset="0"/>
              </a:rPr>
              <a:t> 22h </a:t>
            </a:r>
            <a:r>
              <a:rPr lang="en-US" sz="1600" dirty="0" err="1">
                <a:latin typeface="Times New Roman" panose="02020603050405020304" pitchFamily="18" charset="0"/>
                <a:cs typeface="Times New Roman" panose="02020603050405020304" pitchFamily="18" charset="0"/>
              </a:rPr>
              <a:t>và</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cấp</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lại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vào</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hôm</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sau</a:t>
            </a:r>
            <a:r>
              <a:rPr lang="en-US" sz="1600" dirty="0">
                <a:latin typeface="Times New Roman" panose="02020603050405020304" pitchFamily="18" charset="0"/>
                <a:cs typeface="Times New Roman" panose="02020603050405020304" pitchFamily="18" charset="0"/>
              </a:rPr>
              <a:t>.</a:t>
            </a:r>
          </a:p>
          <a:p>
            <a:pPr marL="0" indent="0">
              <a:buNone/>
            </a:pPr>
            <a:endParaRPr lang="en-US" sz="1600" dirty="0"/>
          </a:p>
        </p:txBody>
      </p:sp>
      <p:pic>
        <p:nvPicPr>
          <p:cNvPr id="4" name="Picture 3">
            <a:extLst>
              <a:ext uri="{FF2B5EF4-FFF2-40B4-BE49-F238E27FC236}">
                <a16:creationId xmlns:a16="http://schemas.microsoft.com/office/drawing/2014/main" id="{5B028392-79C3-48B4-84D8-CC52B7F136A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57966" y="164245"/>
            <a:ext cx="914693" cy="331411"/>
          </a:xfrm>
          <a:prstGeom prst="rect">
            <a:avLst/>
          </a:prstGeom>
        </p:spPr>
      </p:pic>
    </p:spTree>
    <p:extLst>
      <p:ext uri="{BB962C8B-B14F-4D97-AF65-F5344CB8AC3E}">
        <p14:creationId xmlns:p14="http://schemas.microsoft.com/office/powerpoint/2010/main" val="27718700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Freeform: Shape 17">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764099"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Freeform: Shape 19">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691640"/>
            <a:ext cx="12191999"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 name="Freeform: Shape 21">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971654"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p:cNvSpPr>
            <a:spLocks noGrp="1"/>
          </p:cNvSpPr>
          <p:nvPr>
            <p:ph idx="1"/>
          </p:nvPr>
        </p:nvSpPr>
        <p:spPr>
          <a:xfrm>
            <a:off x="1653363" y="1691639"/>
            <a:ext cx="9367204" cy="5166361"/>
          </a:xfrm>
        </p:spPr>
        <p:txBody>
          <a:bodyPr anchor="t">
            <a:normAutofit/>
          </a:bodyPr>
          <a:lstStyle/>
          <a:p>
            <a:pPr marL="0" indent="0">
              <a:lnSpc>
                <a:spcPct val="100000"/>
              </a:lnSpc>
              <a:buNone/>
            </a:pPr>
            <a:r>
              <a:rPr lang="en-US" sz="1600" b="1" dirty="0">
                <a:latin typeface="Times New Roman" panose="02020603050405020304" pitchFamily="18" charset="0"/>
                <a:cs typeface="Times New Roman" panose="02020603050405020304" pitchFamily="18" charset="0"/>
              </a:rPr>
              <a:t>9. </a:t>
            </a:r>
            <a:r>
              <a:rPr lang="en-US" sz="1600" b="1" dirty="0" err="1">
                <a:latin typeface="Times New Roman" panose="02020603050405020304" pitchFamily="18" charset="0"/>
                <a:cs typeface="Times New Roman" panose="02020603050405020304" pitchFamily="18" charset="0"/>
              </a:rPr>
              <a:t>Khi</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phát</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hiện</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có</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người</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đột</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nhập</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thì</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hệ</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thống</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Nhà</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thông</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minh</a:t>
            </a:r>
            <a:r>
              <a:rPr lang="en-US" sz="1600" b="1" dirty="0">
                <a:latin typeface="Times New Roman" panose="02020603050405020304" pitchFamily="18" charset="0"/>
                <a:cs typeface="Times New Roman" panose="02020603050405020304" pitchFamily="18" charset="0"/>
              </a:rPr>
              <a:t> ORVIBO  </a:t>
            </a:r>
            <a:r>
              <a:rPr lang="en-US" sz="1600" b="1" dirty="0" err="1">
                <a:latin typeface="Times New Roman" panose="02020603050405020304" pitchFamily="18" charset="0"/>
                <a:cs typeface="Times New Roman" panose="02020603050405020304" pitchFamily="18" charset="0"/>
              </a:rPr>
              <a:t>có</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cảnh</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báo</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và</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chỉ</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ra</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được</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vị</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trí</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có</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đột</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nhập</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trên</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màn</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hình</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điều</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khiển</a:t>
            </a:r>
            <a:r>
              <a:rPr lang="en-US" sz="1600" b="1" dirty="0">
                <a:latin typeface="Times New Roman" panose="02020603050405020304" pitchFamily="18" charset="0"/>
                <a:cs typeface="Times New Roman" panose="02020603050405020304" pitchFamily="18" charset="0"/>
              </a:rPr>
              <a:t> hay </a:t>
            </a:r>
            <a:r>
              <a:rPr lang="en-US" sz="1600" b="1" dirty="0" err="1">
                <a:latin typeface="Times New Roman" panose="02020603050405020304" pitchFamily="18" charset="0"/>
                <a:cs typeface="Times New Roman" panose="02020603050405020304" pitchFamily="18" charset="0"/>
              </a:rPr>
              <a:t>không</a:t>
            </a:r>
            <a:r>
              <a:rPr lang="en-US" sz="1600" b="1" dirty="0">
                <a:latin typeface="Times New Roman" panose="02020603050405020304" pitchFamily="18" charset="0"/>
                <a:cs typeface="Times New Roman" panose="02020603050405020304" pitchFamily="18" charset="0"/>
              </a:rPr>
              <a:t>?</a:t>
            </a:r>
          </a:p>
          <a:p>
            <a:pPr marL="0" indent="0">
              <a:lnSpc>
                <a:spcPct val="100000"/>
              </a:lnSpc>
              <a:buNone/>
            </a:pPr>
            <a:r>
              <a:rPr lang="en-US" sz="1600" dirty="0" err="1">
                <a:latin typeface="Times New Roman" panose="02020603050405020304" pitchFamily="18" charset="0"/>
                <a:cs typeface="Times New Roman" panose="02020603050405020304" pitchFamily="18" charset="0"/>
              </a:rPr>
              <a:t>Hệ</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thống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giám</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sát</a:t>
            </a:r>
            <a:r>
              <a:rPr lang="en-US" sz="1600" dirty="0">
                <a:latin typeface="Times New Roman" panose="02020603050405020304" pitchFamily="18" charset="0"/>
                <a:cs typeface="Times New Roman" panose="02020603050405020304" pitchFamily="18" charset="0"/>
              </a:rPr>
              <a:t> an </a:t>
            </a:r>
            <a:r>
              <a:rPr lang="en-US" sz="1600" dirty="0" err="1">
                <a:latin typeface="Times New Roman" panose="02020603050405020304" pitchFamily="18" charset="0"/>
                <a:cs typeface="Times New Roman" panose="02020603050405020304" pitchFamily="18" charset="0"/>
              </a:rPr>
              <a:t>ninh</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của</a:t>
            </a:r>
            <a:r>
              <a:rPr lang="en-US" sz="1600"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Nhà</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thông</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minh</a:t>
            </a:r>
            <a:r>
              <a:rPr lang="en-US" sz="1600" b="1" dirty="0">
                <a:latin typeface="Times New Roman" panose="02020603050405020304" pitchFamily="18" charset="0"/>
                <a:cs typeface="Times New Roman" panose="02020603050405020304" pitchFamily="18" charset="0"/>
              </a:rPr>
              <a:t> ORVIBO</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hoàn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toàn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có</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thể</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thực</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hiện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được</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điều</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này</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Ví</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dụ</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Khi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nhà</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bạn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có</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người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lạ</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đột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nhập</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bất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hợp</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pháp</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từ</a:t>
            </a:r>
            <a:r>
              <a:rPr lang="en-US" sz="1600" dirty="0">
                <a:latin typeface="Times New Roman" panose="02020603050405020304" pitchFamily="18" charset="0"/>
                <a:cs typeface="Times New Roman" panose="02020603050405020304" pitchFamily="18" charset="0"/>
              </a:rPr>
              <a:t> ban </a:t>
            </a:r>
            <a:r>
              <a:rPr lang="en-US" sz="1600" dirty="0" err="1">
                <a:latin typeface="Times New Roman" panose="02020603050405020304" pitchFamily="18" charset="0"/>
                <a:cs typeface="Times New Roman" panose="02020603050405020304" pitchFamily="18" charset="0"/>
              </a:rPr>
              <a:t>công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thì</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hệ</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thống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giám</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sát</a:t>
            </a:r>
            <a:r>
              <a:rPr lang="en-US" sz="1600" dirty="0">
                <a:latin typeface="Times New Roman" panose="02020603050405020304" pitchFamily="18" charset="0"/>
                <a:cs typeface="Times New Roman" panose="02020603050405020304" pitchFamily="18" charset="0"/>
              </a:rPr>
              <a:t> an </a:t>
            </a:r>
            <a:r>
              <a:rPr lang="en-US" sz="1600" dirty="0" err="1">
                <a:latin typeface="Times New Roman" panose="02020603050405020304" pitchFamily="18" charset="0"/>
                <a:cs typeface="Times New Roman" panose="02020603050405020304" pitchFamily="18" charset="0"/>
              </a:rPr>
              <a:t>ninh</a:t>
            </a:r>
            <a:r>
              <a:rPr lang="en-US" sz="1600"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Nhà</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thông</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minh</a:t>
            </a:r>
            <a:r>
              <a:rPr lang="en-US" sz="1600" b="1" dirty="0">
                <a:latin typeface="Times New Roman" panose="02020603050405020304" pitchFamily="18" charset="0"/>
                <a:cs typeface="Times New Roman" panose="02020603050405020304" pitchFamily="18" charset="0"/>
              </a:rPr>
              <a:t> ORVIBO</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sẽ</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ngay</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lập</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tức</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nhấp</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nháy</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đỏ</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cảnh</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báo</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trên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màn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hình</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khu</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vực</a:t>
            </a:r>
            <a:r>
              <a:rPr lang="en-US" sz="1600" dirty="0">
                <a:latin typeface="Times New Roman" panose="02020603050405020304" pitchFamily="18" charset="0"/>
                <a:cs typeface="Times New Roman" panose="02020603050405020304" pitchFamily="18" charset="0"/>
              </a:rPr>
              <a:t> ban </a:t>
            </a:r>
            <a:r>
              <a:rPr lang="en-US" sz="1600" dirty="0" err="1">
                <a:latin typeface="Times New Roman" panose="02020603050405020304" pitchFamily="18" charset="0"/>
                <a:cs typeface="Times New Roman" panose="02020603050405020304" pitchFamily="18" charset="0"/>
              </a:rPr>
              <a:t>công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Không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những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thế</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bạn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có</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thể</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cài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đặt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cho</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hệ</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thống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phát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cảnh</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báo</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cho</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bạn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theo</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các</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cấp</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độ</a:t>
            </a:r>
            <a:r>
              <a:rPr lang="en-US" sz="1600" dirty="0">
                <a:latin typeface="Times New Roman" panose="02020603050405020304" pitchFamily="18" charset="0"/>
                <a:cs typeface="Times New Roman" panose="02020603050405020304" pitchFamily="18" charset="0"/>
              </a:rPr>
              <a:t> an </a:t>
            </a:r>
            <a:r>
              <a:rPr lang="en-US" sz="1600" dirty="0" err="1">
                <a:latin typeface="Times New Roman" panose="02020603050405020304" pitchFamily="18" charset="0"/>
                <a:cs typeface="Times New Roman" panose="02020603050405020304" pitchFamily="18" charset="0"/>
              </a:rPr>
              <a:t>ninh</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khác</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nhau</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như</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Bật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đèn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tại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khu</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vực</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có</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đột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nhập</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báo</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động</a:t>
            </a:r>
            <a:r>
              <a:rPr lang="en-US" sz="1600" dirty="0">
                <a:latin typeface="Times New Roman" panose="02020603050405020304" pitchFamily="18" charset="0"/>
                <a:cs typeface="Times New Roman" panose="02020603050405020304" pitchFamily="18" charset="0"/>
              </a:rPr>
              <a:t> qua </a:t>
            </a:r>
            <a:r>
              <a:rPr lang="en-US" sz="1600" dirty="0" err="1">
                <a:latin typeface="Times New Roman" panose="02020603050405020304" pitchFamily="18" charset="0"/>
                <a:cs typeface="Times New Roman" panose="02020603050405020304" pitchFamily="18" charset="0"/>
              </a:rPr>
              <a:t>còi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hú</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trong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nhà</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thông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báo</a:t>
            </a:r>
            <a:r>
              <a:rPr lang="en-US" sz="1600" dirty="0">
                <a:latin typeface="Times New Roman" panose="02020603050405020304" pitchFamily="18" charset="0"/>
                <a:cs typeface="Times New Roman" panose="02020603050405020304" pitchFamily="18" charset="0"/>
              </a:rPr>
              <a:t> qua </a:t>
            </a:r>
            <a:r>
              <a:rPr lang="en-US" sz="1600" dirty="0" err="1">
                <a:latin typeface="Times New Roman" panose="02020603050405020304" pitchFamily="18" charset="0"/>
                <a:cs typeface="Times New Roman" panose="02020603050405020304" pitchFamily="18" charset="0"/>
              </a:rPr>
              <a:t>ứng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dụng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của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các</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thành</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viên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trong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gia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đình</a:t>
            </a:r>
            <a:r>
              <a:rPr lang="en-US" sz="1600" dirty="0">
                <a:latin typeface="Times New Roman" panose="02020603050405020304" pitchFamily="18" charset="0"/>
                <a:cs typeface="Times New Roman" panose="02020603050405020304" pitchFamily="18" charset="0"/>
              </a:rPr>
              <a:t>.</a:t>
            </a:r>
          </a:p>
          <a:p>
            <a:pPr marL="0" indent="0">
              <a:lnSpc>
                <a:spcPct val="100000"/>
              </a:lnSpc>
              <a:buNone/>
            </a:pPr>
            <a:r>
              <a:rPr lang="en-US" sz="1600" b="1" dirty="0">
                <a:latin typeface="Times New Roman" panose="02020603050405020304" pitchFamily="18" charset="0"/>
                <a:cs typeface="Times New Roman" panose="02020603050405020304" pitchFamily="18" charset="0"/>
              </a:rPr>
              <a:t>10. </a:t>
            </a:r>
            <a:r>
              <a:rPr lang="en-US" sz="1600" b="1" dirty="0" err="1">
                <a:latin typeface="Times New Roman" panose="02020603050405020304" pitchFamily="18" charset="0"/>
                <a:cs typeface="Times New Roman" panose="02020603050405020304" pitchFamily="18" charset="0"/>
              </a:rPr>
              <a:t>Các</a:t>
            </a:r>
            <a:r>
              <a:rPr lang="en-US" sz="1600" b="1" dirty="0">
                <a:latin typeface="Times New Roman" panose="02020603050405020304" pitchFamily="18" charset="0"/>
                <a:cs typeface="Times New Roman" panose="02020603050405020304" pitchFamily="18" charset="0"/>
              </a:rPr>
              <a:t> con </a:t>
            </a:r>
            <a:r>
              <a:rPr lang="en-US" sz="1600" b="1" dirty="0" err="1">
                <a:latin typeface="Times New Roman" panose="02020603050405020304" pitchFamily="18" charset="0"/>
                <a:cs typeface="Times New Roman" panose="02020603050405020304" pitchFamily="18" charset="0"/>
              </a:rPr>
              <a:t>tôi</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thường</a:t>
            </a:r>
            <a:r>
              <a:rPr lang="en-US" sz="1600" b="1" dirty="0">
                <a:latin typeface="Times New Roman" panose="02020603050405020304" pitchFamily="18" charset="0"/>
                <a:cs typeface="Times New Roman" panose="02020603050405020304" pitchFamily="18" charset="0"/>
              </a:rPr>
              <a:t> hay </a:t>
            </a:r>
            <a:r>
              <a:rPr lang="en-US" sz="1600" b="1" dirty="0" err="1">
                <a:latin typeface="Times New Roman" panose="02020603050405020304" pitchFamily="18" charset="0"/>
                <a:cs typeface="Times New Roman" panose="02020603050405020304" pitchFamily="18" charset="0"/>
              </a:rPr>
              <a:t>ngủ</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dậy</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muộn</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nên</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tôi</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muốn</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có</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biện</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pháp</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để</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đánh</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thức</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bọn</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trẻ</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có</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thể</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dậy</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đúng</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giờ</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thì</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hệ</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thống</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Nhà</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thông</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minh</a:t>
            </a:r>
            <a:r>
              <a:rPr lang="en-US" sz="1600" b="1" dirty="0">
                <a:latin typeface="Times New Roman" panose="02020603050405020304" pitchFamily="18" charset="0"/>
                <a:cs typeface="Times New Roman" panose="02020603050405020304" pitchFamily="18" charset="0"/>
              </a:rPr>
              <a:t> ORVIBO </a:t>
            </a:r>
            <a:r>
              <a:rPr lang="en-US" sz="1600" b="1" dirty="0" err="1">
                <a:latin typeface="Times New Roman" panose="02020603050405020304" pitchFamily="18" charset="0"/>
                <a:cs typeface="Times New Roman" panose="02020603050405020304" pitchFamily="18" charset="0"/>
              </a:rPr>
              <a:t>có</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thực</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hiện</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được</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không</a:t>
            </a:r>
            <a:r>
              <a:rPr lang="en-US" sz="1600" b="1" dirty="0">
                <a:latin typeface="Times New Roman" panose="02020603050405020304" pitchFamily="18" charset="0"/>
                <a:cs typeface="Times New Roman" panose="02020603050405020304" pitchFamily="18" charset="0"/>
              </a:rPr>
              <a:t>?</a:t>
            </a:r>
          </a:p>
          <a:p>
            <a:pPr marL="0" indent="0">
              <a:lnSpc>
                <a:spcPct val="100000"/>
              </a:lnSpc>
              <a:buNone/>
            </a:pPr>
            <a:r>
              <a:rPr lang="en-US" sz="1600" dirty="0" err="1">
                <a:latin typeface="Times New Roman" panose="02020603050405020304" pitchFamily="18" charset="0"/>
                <a:cs typeface="Times New Roman" panose="02020603050405020304" pitchFamily="18" charset="0"/>
              </a:rPr>
              <a:t>Khi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lắp</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đặt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hệ</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thống</a:t>
            </a:r>
            <a:r>
              <a:rPr lang="en-US" sz="1600"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Nhà</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thông</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minh</a:t>
            </a:r>
            <a:r>
              <a:rPr lang="en-US" sz="1600" b="1" dirty="0">
                <a:latin typeface="Times New Roman" panose="02020603050405020304" pitchFamily="18" charset="0"/>
                <a:cs typeface="Times New Roman" panose="02020603050405020304" pitchFamily="18" charset="0"/>
              </a:rPr>
              <a:t> ORVIBO</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bạn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có</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thể</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cài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đặt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các</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kịch</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bản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tự</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động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để</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đánh</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thức</a:t>
            </a:r>
            <a:r>
              <a:rPr lang="en-US" sz="1600" dirty="0">
                <a:latin typeface="Times New Roman" panose="02020603050405020304" pitchFamily="18" charset="0"/>
                <a:cs typeface="Times New Roman" panose="02020603050405020304" pitchFamily="18" charset="0"/>
              </a:rPr>
              <a:t> con </a:t>
            </a:r>
            <a:r>
              <a:rPr lang="en-US" sz="1600" dirty="0" err="1">
                <a:latin typeface="Times New Roman" panose="02020603050405020304" pitchFamily="18" charset="0"/>
                <a:cs typeface="Times New Roman" panose="02020603050405020304" pitchFamily="18" charset="0"/>
              </a:rPr>
              <a:t>bạn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như</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Mở</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rèm</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bật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đèn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và</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phát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một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bản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nhạc</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nhẹ</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nhàng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trong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phòng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ngủ</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để</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đánh</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thức</a:t>
            </a:r>
            <a:r>
              <a:rPr lang="en-US" sz="1600" dirty="0">
                <a:latin typeface="Times New Roman" panose="02020603050405020304" pitchFamily="18" charset="0"/>
                <a:cs typeface="Times New Roman" panose="02020603050405020304" pitchFamily="18" charset="0"/>
              </a:rPr>
              <a:t> con </a:t>
            </a:r>
            <a:r>
              <a:rPr lang="en-US" sz="1600" dirty="0" err="1">
                <a:latin typeface="Times New Roman" panose="02020603050405020304" pitchFamily="18" charset="0"/>
                <a:cs typeface="Times New Roman" panose="02020603050405020304" pitchFamily="18" charset="0"/>
              </a:rPr>
              <a:t>bạn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vào</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mỗi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buổi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sáng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theo</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thời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gian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bạn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muốn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Ngoài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ra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các</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kịch</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bản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này</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có</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thể</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được</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cài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đặt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để</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thay</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đổi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theo</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mùa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theo</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thời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tiết</a:t>
            </a:r>
            <a:r>
              <a:rPr lang="en-US" sz="1600" dirty="0">
                <a:latin typeface="Times New Roman" panose="02020603050405020304" pitchFamily="18" charset="0"/>
                <a:cs typeface="Times New Roman" panose="02020603050405020304" pitchFamily="18" charset="0"/>
              </a:rPr>
              <a:t>.</a:t>
            </a:r>
          </a:p>
        </p:txBody>
      </p:sp>
      <p:pic>
        <p:nvPicPr>
          <p:cNvPr id="4" name="Picture 3">
            <a:extLst>
              <a:ext uri="{FF2B5EF4-FFF2-40B4-BE49-F238E27FC236}">
                <a16:creationId xmlns:a16="http://schemas.microsoft.com/office/drawing/2014/main" id="{376DCED2-79F7-4C07-887C-7F5DA1CD93F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57966" y="164245"/>
            <a:ext cx="914693" cy="331411"/>
          </a:xfrm>
          <a:prstGeom prst="rect">
            <a:avLst/>
          </a:prstGeom>
        </p:spPr>
      </p:pic>
    </p:spTree>
    <p:extLst>
      <p:ext uri="{BB962C8B-B14F-4D97-AF65-F5344CB8AC3E}">
        <p14:creationId xmlns:p14="http://schemas.microsoft.com/office/powerpoint/2010/main" val="252197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Rectangle 3"/>
          <p:cNvSpPr/>
          <p:nvPr/>
        </p:nvSpPr>
        <p:spPr>
          <a:xfrm>
            <a:off x="1653363" y="365760"/>
            <a:ext cx="9367203" cy="1188720"/>
          </a:xfrm>
          <a:prstGeom prst="rect">
            <a:avLst/>
          </a:prstGeom>
        </p:spPr>
        <p:txBody>
          <a:bodyPr vert="horz" lIns="91440" tIns="45720" rIns="91440" bIns="45720" rtlCol="0" anchor="ctr">
            <a:prstTxWarp prst="textCanUp">
              <a:avLst/>
            </a:prstTxWarp>
            <a:normAutofit/>
          </a:bodyPr>
          <a:lstStyle/>
          <a:p>
            <a:pPr>
              <a:lnSpc>
                <a:spcPct val="90000"/>
              </a:lnSpc>
              <a:spcBef>
                <a:spcPct val="0"/>
              </a:spcBef>
              <a:spcAft>
                <a:spcPts val="600"/>
              </a:spcAft>
            </a:pPr>
            <a:r>
              <a:rPr lang="en-US" sz="4400" b="1" i="1">
                <a:ln w="22225">
                  <a:solidFill>
                    <a:schemeClr val="accent2"/>
                  </a:solidFill>
                  <a:prstDash val="solid"/>
                </a:ln>
                <a:latin typeface="+mj-lt"/>
                <a:ea typeface="+mj-ea"/>
                <a:cs typeface="+mj-cs"/>
              </a:rPr>
              <a:t>Xin cảm ơn sự chú ý theo dõi của các bạn</a:t>
            </a:r>
          </a:p>
        </p:txBody>
      </p:sp>
      <p:sp>
        <p:nvSpPr>
          <p:cNvPr id="33" name="Freeform: Shape 10">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764099"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4" name="Freeform: Shape 12">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691640"/>
            <a:ext cx="12191999"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5" name="Freeform: Shape 14">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971654"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p:cNvSpPr>
            <a:spLocks noGrp="1"/>
          </p:cNvSpPr>
          <p:nvPr>
            <p:ph idx="1"/>
          </p:nvPr>
        </p:nvSpPr>
        <p:spPr>
          <a:xfrm>
            <a:off x="1653363" y="2176272"/>
            <a:ext cx="9367204" cy="4041648"/>
          </a:xfrm>
        </p:spPr>
        <p:txBody>
          <a:bodyPr vert="horz" lIns="91440" tIns="45720" rIns="91440" bIns="45720" rtlCol="0" anchor="t">
            <a:normAutofit/>
          </a:bodyPr>
          <a:lstStyle/>
          <a:p>
            <a:pPr marL="0" indent="0">
              <a:buNone/>
            </a:pPr>
            <a:endParaRPr lang="en-US" sz="2200" dirty="0"/>
          </a:p>
          <a:p>
            <a:pPr marL="0"/>
            <a:endParaRPr lang="en-US" sz="2200" dirty="0"/>
          </a:p>
          <a:p>
            <a:pPr marL="0"/>
            <a:r>
              <a:rPr lang="en-US" sz="2200" dirty="0"/>
              <a:t>                                             </a:t>
            </a:r>
            <a:r>
              <a:rPr lang="en-US" sz="2400" dirty="0" err="1">
                <a:latin typeface="Times New Roman" panose="02020603050405020304" pitchFamily="18" charset="0"/>
                <a:cs typeface="Times New Roman" panose="02020603050405020304" pitchFamily="18" charset="0"/>
              </a:rPr>
              <a:t>Mọi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thắc</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mắc</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cần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giải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đáp</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xin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vui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lòng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liên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hệ</a:t>
            </a:r>
            <a:endParaRPr lang="en-US" sz="2400" dirty="0">
              <a:latin typeface="Times New Roman" panose="02020603050405020304" pitchFamily="18" charset="0"/>
              <a:cs typeface="Times New Roman" panose="02020603050405020304" pitchFamily="18" charset="0"/>
            </a:endParaRPr>
          </a:p>
          <a:p>
            <a:pPr marL="0"/>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Đào</a:t>
            </a:r>
            <a:r>
              <a:rPr lang="en-US" sz="2400" dirty="0">
                <a:latin typeface="Times New Roman" panose="02020603050405020304" pitchFamily="18" charset="0"/>
                <a:cs typeface="Times New Roman" panose="02020603050405020304" pitchFamily="18" charset="0"/>
              </a:rPr>
              <a:t> Anh </a:t>
            </a:r>
            <a:r>
              <a:rPr lang="en-US" sz="2400" dirty="0" err="1">
                <a:latin typeface="Times New Roman" panose="02020603050405020304" pitchFamily="18" charset="0"/>
                <a:cs typeface="Times New Roman" panose="02020603050405020304" pitchFamily="18" charset="0"/>
              </a:rPr>
              <a:t>Dũng</a:t>
            </a:r>
            <a:endParaRPr lang="en-US" sz="2400" dirty="0">
              <a:latin typeface="Times New Roman" panose="02020603050405020304" pitchFamily="18" charset="0"/>
              <a:cs typeface="Times New Roman" panose="02020603050405020304" pitchFamily="18" charset="0"/>
            </a:endParaRPr>
          </a:p>
          <a:p>
            <a:pPr marL="0"/>
            <a:r>
              <a:rPr lang="en-US" sz="2400" dirty="0">
                <a:latin typeface="Times New Roman" panose="02020603050405020304" pitchFamily="18" charset="0"/>
                <a:cs typeface="Times New Roman" panose="02020603050405020304" pitchFamily="18" charset="0"/>
              </a:rPr>
              <a:t>                                      Mobile: 0981255486</a:t>
            </a:r>
          </a:p>
          <a:p>
            <a:pPr marL="0"/>
            <a:r>
              <a:rPr lang="en-US" sz="2400" dirty="0">
                <a:latin typeface="Times New Roman" panose="02020603050405020304" pitchFamily="18" charset="0"/>
                <a:cs typeface="Times New Roman" panose="02020603050405020304" pitchFamily="18" charset="0"/>
              </a:rPr>
              <a:t>                                     Email:      Dung.da.ttv@gmail.com</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57966" y="164245"/>
            <a:ext cx="914693" cy="331411"/>
          </a:xfrm>
          <a:prstGeom prst="rect">
            <a:avLst/>
          </a:prstGeom>
        </p:spPr>
      </p:pic>
    </p:spTree>
    <p:extLst>
      <p:ext uri="{BB962C8B-B14F-4D97-AF65-F5344CB8AC3E}">
        <p14:creationId xmlns:p14="http://schemas.microsoft.com/office/powerpoint/2010/main" val="72587584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2016</TotalTime>
  <Words>4379</Words>
  <Application>Microsoft Office PowerPoint</Application>
  <PresentationFormat>Màn hình rộng</PresentationFormat>
  <Paragraphs>158</Paragraphs>
  <Slides>24</Slides>
  <Notes>0</Notes>
  <HiddenSlides>0</HiddenSlides>
  <MMClips>2</MMClips>
  <ScaleCrop>false</ScaleCrop>
  <HeadingPairs>
    <vt:vector size="6" baseType="variant">
      <vt:variant>
        <vt:lpstr>Phông được Dùng</vt:lpstr>
      </vt:variant>
      <vt:variant>
        <vt:i4>5</vt:i4>
      </vt:variant>
      <vt:variant>
        <vt:lpstr>Chủ đề</vt:lpstr>
      </vt:variant>
      <vt:variant>
        <vt:i4>1</vt:i4>
      </vt:variant>
      <vt:variant>
        <vt:lpstr>Tiêu đề Bản chiếu</vt:lpstr>
      </vt:variant>
      <vt:variant>
        <vt:i4>24</vt:i4>
      </vt:variant>
    </vt:vector>
  </HeadingPairs>
  <TitlesOfParts>
    <vt:vector size="30" baseType="lpstr">
      <vt:lpstr>Arial</vt:lpstr>
      <vt:lpstr>Calibri</vt:lpstr>
      <vt:lpstr>Calibri Light</vt:lpstr>
      <vt:lpstr>Times New Roman</vt:lpstr>
      <vt:lpstr>Wingdings</vt:lpstr>
      <vt:lpstr>Office Theme</vt:lpstr>
      <vt:lpstr>Bản trình bày PowerPoint</vt:lpstr>
      <vt:lpstr>Bản trình bày PowerPoint</vt:lpstr>
      <vt:lpstr>Dự báo Thị trường Smart home Việt giai đoạn 2021 - 2025</vt:lpstr>
      <vt:lpstr>Danh sách thương hiệu nhà thông minh Smarthome tại Việt nam</vt:lpstr>
      <vt:lpstr>Bản trình bày PowerPoint</vt:lpstr>
      <vt:lpstr>Bản trình bày PowerPoint</vt:lpstr>
      <vt:lpstr>Bản trình bày PowerPoint</vt:lpstr>
      <vt:lpstr>Chức năng nhà thông minh </vt:lpstr>
      <vt:lpstr>Chức năng nhà thông minh</vt:lpstr>
      <vt:lpstr>Chức năng nhà thông minh</vt:lpstr>
      <vt:lpstr>Bản trình bày PowerPoint</vt:lpstr>
      <vt:lpstr>Chức năng nhà thông minh</vt:lpstr>
      <vt:lpstr>Chức năng nhà thông minh</vt:lpstr>
      <vt:lpstr>Chức năng nhà thông minh</vt:lpstr>
      <vt:lpstr>Bản trình bày PowerPoint</vt:lpstr>
      <vt:lpstr>Bản trình bày PowerPoint</vt:lpstr>
      <vt:lpstr>Bản trình bày PowerPoint</vt:lpstr>
      <vt:lpstr>Bản trình bày PowerPoint</vt:lpstr>
      <vt:lpstr>Bản trình bày PowerPoint</vt:lpstr>
      <vt:lpstr>CÁC CÂU HỎI THƯỜNG GẶP</vt:lpstr>
      <vt:lpstr>Bản trình bày PowerPoint</vt:lpstr>
      <vt:lpstr>Bản trình bày PowerPoint</vt:lpstr>
      <vt:lpstr>Bản trình bày PowerPoint</vt:lpstr>
      <vt:lpstr>Bản trình bày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Nguyen Thang</cp:lastModifiedBy>
  <cp:revision>88</cp:revision>
  <dcterms:created xsi:type="dcterms:W3CDTF">2021-07-25T02:27:43Z</dcterms:created>
  <dcterms:modified xsi:type="dcterms:W3CDTF">2021-09-11T13:15:21Z</dcterms:modified>
</cp:coreProperties>
</file>