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1.jpg" ContentType="image/jpeg"/>
  <Override PartName="/ppt/media/image12.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2.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55.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41" r:id="rId3"/>
    <p:sldId id="349" r:id="rId4"/>
    <p:sldId id="336" r:id="rId5"/>
    <p:sldId id="260" r:id="rId6"/>
    <p:sldId id="266" r:id="rId7"/>
    <p:sldId id="270" r:id="rId8"/>
    <p:sldId id="271" r:id="rId9"/>
    <p:sldId id="342" r:id="rId10"/>
    <p:sldId id="282" r:id="rId11"/>
    <p:sldId id="343" r:id="rId12"/>
    <p:sldId id="344" r:id="rId13"/>
    <p:sldId id="345" r:id="rId14"/>
    <p:sldId id="346" r:id="rId15"/>
    <p:sldId id="347" r:id="rId16"/>
    <p:sldId id="348" r:id="rId17"/>
    <p:sldId id="312" r:id="rId18"/>
    <p:sldId id="299" r:id="rId19"/>
    <p:sldId id="316" r:id="rId20"/>
    <p:sldId id="326" r:id="rId21"/>
    <p:sldId id="337" r:id="rId22"/>
    <p:sldId id="340" r:id="rId23"/>
    <p:sldId id="350" r:id="rId24"/>
    <p:sldId id="352" r:id="rId25"/>
    <p:sldId id="351" r:id="rId26"/>
    <p:sldId id="357" r:id="rId27"/>
    <p:sldId id="356" r:id="rId28"/>
    <p:sldId id="354" r:id="rId29"/>
    <p:sldId id="353" r:id="rId30"/>
    <p:sldId id="359" r:id="rId31"/>
    <p:sldId id="358" r:id="rId32"/>
    <p:sldId id="363" r:id="rId33"/>
    <p:sldId id="362" r:id="rId34"/>
    <p:sldId id="364" r:id="rId35"/>
    <p:sldId id="365" r:id="rId36"/>
    <p:sldId id="366" r:id="rId37"/>
    <p:sldId id="361" r:id="rId38"/>
    <p:sldId id="360" r:id="rId39"/>
    <p:sldId id="368" r:id="rId40"/>
    <p:sldId id="367" r:id="rId41"/>
    <p:sldId id="335" r:id="rId42"/>
  </p:sldIdLst>
  <p:sldSz cx="9144000" cy="5143500" type="screen16x9"/>
  <p:notesSz cx="9144000" cy="514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8655" autoAdjust="0"/>
  </p:normalViewPr>
  <p:slideViewPr>
    <p:cSldViewPr>
      <p:cViewPr>
        <p:scale>
          <a:sx n="100" d="100"/>
          <a:sy n="100" d="100"/>
        </p:scale>
        <p:origin x="1086" y="42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F3B31D86-7C81-497F-A733-B69F48C95CDA}" type="datetimeFigureOut">
              <a:rPr lang="en-US" smtClean="0"/>
              <a:t>3/5/2021</a:t>
            </a:fld>
            <a:endParaRPr lang="en-US"/>
          </a:p>
        </p:txBody>
      </p:sp>
      <p:sp>
        <p:nvSpPr>
          <p:cNvPr id="4" name="Slide Image Placeholder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C2C8976B-75FD-4AA7-B8E6-6001159FF7AC}" type="slidenum">
              <a:rPr lang="en-US" smtClean="0"/>
              <a:t>‹#›</a:t>
            </a:fld>
            <a:endParaRPr lang="en-US"/>
          </a:p>
        </p:txBody>
      </p:sp>
    </p:spTree>
    <p:extLst>
      <p:ext uri="{BB962C8B-B14F-4D97-AF65-F5344CB8AC3E}">
        <p14:creationId xmlns:p14="http://schemas.microsoft.com/office/powerpoint/2010/main" val="3061831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C8976B-75FD-4AA7-B8E6-6001159FF7AC}" type="slidenum">
              <a:rPr lang="en-US" smtClean="0"/>
              <a:t>1</a:t>
            </a:fld>
            <a:endParaRPr lang="en-US"/>
          </a:p>
        </p:txBody>
      </p:sp>
    </p:spTree>
    <p:extLst>
      <p:ext uri="{BB962C8B-B14F-4D97-AF65-F5344CB8AC3E}">
        <p14:creationId xmlns:p14="http://schemas.microsoft.com/office/powerpoint/2010/main" val="302087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solidFill>
                  <a:srgbClr val="000000"/>
                </a:solidFill>
                <a:latin typeface="Times New Roman" panose="02020603050405020304" pitchFamily="18" charset="0"/>
              </a:rPr>
              <a:t>Cuộc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sống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hiện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dại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cho</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chúng</a:t>
            </a:r>
            <a:r>
              <a:rPr lang="en-US" sz="1800" dirty="0">
                <a:solidFill>
                  <a:srgbClr val="000000"/>
                </a:solidFill>
                <a:latin typeface="Times New Roman" panose="02020603050405020304" pitchFamily="18" charset="0"/>
              </a:rPr>
              <a:t> ta </a:t>
            </a:r>
            <a:r>
              <a:rPr lang="en-US" sz="1800" dirty="0" err="1">
                <a:solidFill>
                  <a:srgbClr val="000000"/>
                </a:solidFill>
                <a:latin typeface="Times New Roman" panose="02020603050405020304" pitchFamily="18" charset="0"/>
              </a:rPr>
              <a:t>khoảng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không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gian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lãng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mạn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ngay</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trong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chính</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khu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vuờn</a:t>
            </a:r>
            <a:r>
              <a:rPr lang="en-US" sz="1800" dirty="0">
                <a:solidFill>
                  <a:srgbClr val="000000"/>
                </a:solidFill>
                <a:latin typeface="Times New Roman" panose="02020603050405020304" pitchFamily="18" charset="0"/>
              </a:rPr>
              <a:t> hay can </a:t>
            </a:r>
            <a:r>
              <a:rPr lang="en-US" sz="1800" dirty="0" err="1">
                <a:solidFill>
                  <a:srgbClr val="000000"/>
                </a:solidFill>
                <a:latin typeface="Times New Roman" panose="02020603050405020304" pitchFamily="18" charset="0"/>
              </a:rPr>
              <a:t>phòng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của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bạn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Nhờ</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việc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sử</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dụng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các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dây</a:t>
            </a:r>
            <a:r>
              <a:rPr lang="en-US" sz="1800" dirty="0">
                <a:solidFill>
                  <a:srgbClr val="000000"/>
                </a:solidFill>
                <a:latin typeface="Times New Roman" panose="02020603050405020304" pitchFamily="18" charset="0"/>
              </a:rPr>
              <a:t> LED RGB, </a:t>
            </a:r>
            <a:r>
              <a:rPr lang="en-US" sz="1800" dirty="0" err="1">
                <a:solidFill>
                  <a:srgbClr val="000000"/>
                </a:solidFill>
                <a:latin typeface="Times New Roman" panose="02020603050405020304" pitchFamily="18" charset="0"/>
              </a:rPr>
              <a:t>không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gian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sống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của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bạn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sẽ</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trở</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nên</a:t>
            </a:r>
            <a:r>
              <a:rPr lang="en-US" sz="1800" dirty="0">
                <a:solidFill>
                  <a:srgbClr val="000000"/>
                </a:solidFill>
                <a:latin typeface="Times New Roman" panose="02020603050405020304" pitchFamily="18" charset="0"/>
              </a:rPr>
              <a:t> lung </a:t>
            </a:r>
            <a:r>
              <a:rPr lang="en-US" sz="1800" dirty="0" err="1">
                <a:solidFill>
                  <a:srgbClr val="000000"/>
                </a:solidFill>
                <a:latin typeface="Times New Roman" panose="02020603050405020304" pitchFamily="18" charset="0"/>
              </a:rPr>
              <a:t>linh</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nhiều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màu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sắc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Với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thiết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bị</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này</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cuộc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sống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sẽ</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trở</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nên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sinh</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dộng</a:t>
            </a:r>
            <a:r>
              <a:rPr lang="en-US" sz="1800" dirty="0">
                <a:solidFill>
                  <a:srgbClr val="000000"/>
                </a:solidFill>
                <a:latin typeface="Times New Roman" panose="02020603050405020304" pitchFamily="18" charset="0"/>
              </a:rPr>
              <a:t> hon </a:t>
            </a:r>
            <a:r>
              <a:rPr lang="en-US" sz="1800" dirty="0" err="1">
                <a:solidFill>
                  <a:srgbClr val="000000"/>
                </a:solidFill>
                <a:latin typeface="Times New Roman" panose="02020603050405020304" pitchFamily="18" charset="0"/>
              </a:rPr>
              <a:t>vì</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bạn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có</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thể</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dễ</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dàng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diều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chỉnh</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màu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sắc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cuờng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dộ</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của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dèn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trang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trí</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theo</a:t>
            </a:r>
            <a:r>
              <a:rPr lang="en-US" sz="1800" dirty="0">
                <a:solidFill>
                  <a:srgbClr val="000000"/>
                </a:solidFill>
                <a:latin typeface="Times New Roman" panose="02020603050405020304" pitchFamily="18" charset="0"/>
              </a:rPr>
              <a:t> ý </a:t>
            </a:r>
            <a:r>
              <a:rPr lang="en-US" sz="1800" dirty="0" err="1">
                <a:solidFill>
                  <a:srgbClr val="000000"/>
                </a:solidFill>
                <a:latin typeface="Times New Roman" panose="02020603050405020304" pitchFamily="18" charset="0"/>
              </a:rPr>
              <a:t>thích</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của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mình</a:t>
            </a:r>
            <a:r>
              <a:rPr lang="en-US" sz="1800" dirty="0">
                <a:solidFill>
                  <a:srgbClr val="000000"/>
                </a:solidFill>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C2C8976B-75FD-4AA7-B8E6-6001159FF7AC}" type="slidenum">
              <a:rPr lang="en-US" smtClean="0"/>
              <a:t>18</a:t>
            </a:fld>
            <a:endParaRPr lang="en-US"/>
          </a:p>
        </p:txBody>
      </p:sp>
    </p:spTree>
    <p:extLst>
      <p:ext uri="{BB962C8B-B14F-4D97-AF65-F5344CB8AC3E}">
        <p14:creationId xmlns:p14="http://schemas.microsoft.com/office/powerpoint/2010/main" val="196794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err="1">
                <a:solidFill>
                  <a:srgbClr val="000000"/>
                </a:solidFill>
                <a:latin typeface="Times New Roman" panose="02020603050405020304" pitchFamily="18" charset="0"/>
              </a:rPr>
              <a:t>Bộ</a:t>
            </a:r>
            <a:r>
              <a:rPr lang="en-US" sz="1800" b="1" dirty="0">
                <a:solidFill>
                  <a:srgbClr val="000000"/>
                </a:solidFill>
                <a:latin typeface="Times New Roman" panose="02020603050405020304" pitchFamily="18" charset="0"/>
              </a:rPr>
              <a:t> </a:t>
            </a:r>
            <a:r>
              <a:rPr lang="en-US" sz="1800" b="1" dirty="0" err="1">
                <a:solidFill>
                  <a:srgbClr val="000000"/>
                </a:solidFill>
                <a:latin typeface="Times New Roman" panose="02020603050405020304" pitchFamily="18" charset="0"/>
              </a:rPr>
              <a:t>diều</a:t>
            </a:r>
            <a:r>
              <a:rPr lang="en-US" sz="1800" b="1" dirty="0">
                <a:solidFill>
                  <a:srgbClr val="000000"/>
                </a:solidFill>
                <a:latin typeface="Times New Roman" panose="02020603050405020304" pitchFamily="18" charset="0"/>
              </a:rPr>
              <a:t> </a:t>
            </a:r>
            <a:r>
              <a:rPr lang="en-US" sz="1800" b="1" dirty="0" err="1">
                <a:solidFill>
                  <a:srgbClr val="000000"/>
                </a:solidFill>
                <a:latin typeface="Times New Roman" panose="02020603050405020304" pitchFamily="18" charset="0"/>
              </a:rPr>
              <a:t>khiển</a:t>
            </a:r>
            <a:r>
              <a:rPr lang="en-US" sz="1800" b="1" dirty="0">
                <a:solidFill>
                  <a:srgbClr val="000000"/>
                </a:solidFill>
                <a:latin typeface="Times New Roman" panose="02020603050405020304" pitchFamily="18" charset="0"/>
              </a:rPr>
              <a:t> </a:t>
            </a:r>
            <a:r>
              <a:rPr lang="en-US" sz="1800" b="1" dirty="0" err="1">
                <a:solidFill>
                  <a:srgbClr val="000000"/>
                </a:solidFill>
                <a:latin typeface="Times New Roman" panose="02020603050405020304" pitchFamily="18" charset="0"/>
              </a:rPr>
              <a:t>hồng</a:t>
            </a:r>
            <a:r>
              <a:rPr lang="en-US" sz="1800" b="1" dirty="0">
                <a:solidFill>
                  <a:srgbClr val="000000"/>
                </a:solidFill>
                <a:latin typeface="Times New Roman" panose="02020603050405020304" pitchFamily="18" charset="0"/>
              </a:rPr>
              <a:t> </a:t>
            </a:r>
            <a:r>
              <a:rPr lang="en-US" sz="1800" b="1" dirty="0" err="1">
                <a:solidFill>
                  <a:srgbClr val="000000"/>
                </a:solidFill>
                <a:latin typeface="Times New Roman" panose="02020603050405020304" pitchFamily="18" charset="0"/>
              </a:rPr>
              <a:t>ngoại</a:t>
            </a:r>
            <a:r>
              <a:rPr lang="en-US" sz="1800" b="1" dirty="0">
                <a:solidFill>
                  <a:srgbClr val="000000"/>
                </a:solidFill>
                <a:latin typeface="Times New Roman" panose="02020603050405020304" pitchFamily="18" charset="0"/>
              </a:rPr>
              <a:t> </a:t>
            </a:r>
            <a:r>
              <a:rPr lang="en-US" sz="1800" b="1" dirty="0" err="1">
                <a:solidFill>
                  <a:srgbClr val="000000"/>
                </a:solidFill>
                <a:latin typeface="Times New Roman" panose="02020603050405020304" pitchFamily="18" charset="0"/>
              </a:rPr>
              <a:t>và</a:t>
            </a:r>
            <a:r>
              <a:rPr lang="en-US" sz="1800" b="1" dirty="0">
                <a:solidFill>
                  <a:srgbClr val="000000"/>
                </a:solidFill>
                <a:latin typeface="Times New Roman" panose="02020603050405020304" pitchFamily="18" charset="0"/>
              </a:rPr>
              <a:t> RF </a:t>
            </a:r>
            <a:r>
              <a:rPr lang="en-US" sz="1800" b="1" dirty="0" err="1">
                <a:solidFill>
                  <a:srgbClr val="000000"/>
                </a:solidFill>
                <a:latin typeface="Times New Roman" panose="02020603050405020304" pitchFamily="18" charset="0"/>
              </a:rPr>
              <a:t>là</a:t>
            </a:r>
            <a:r>
              <a:rPr lang="en-US" sz="1800" b="1" dirty="0">
                <a:solidFill>
                  <a:srgbClr val="000000"/>
                </a:solidFill>
                <a:latin typeface="Times New Roman" panose="02020603050405020304" pitchFamily="18" charset="0"/>
              </a:rPr>
              <a:t> </a:t>
            </a:r>
            <a:r>
              <a:rPr lang="en-US" sz="1800" b="1" dirty="0" err="1">
                <a:solidFill>
                  <a:srgbClr val="000000"/>
                </a:solidFill>
                <a:latin typeface="Times New Roman" panose="02020603050405020304" pitchFamily="18" charset="0"/>
              </a:rPr>
              <a:t>một</a:t>
            </a:r>
            <a:r>
              <a:rPr lang="en-US" sz="1800" b="1" dirty="0">
                <a:solidFill>
                  <a:srgbClr val="000000"/>
                </a:solidFill>
                <a:latin typeface="Times New Roman" panose="02020603050405020304" pitchFamily="18" charset="0"/>
              </a:rPr>
              <a:t> </a:t>
            </a:r>
            <a:r>
              <a:rPr lang="en-US" sz="1800" b="1" dirty="0" err="1">
                <a:solidFill>
                  <a:srgbClr val="000000"/>
                </a:solidFill>
                <a:latin typeface="Times New Roman" panose="02020603050405020304" pitchFamily="18" charset="0"/>
              </a:rPr>
              <a:t>sản</a:t>
            </a:r>
            <a:r>
              <a:rPr lang="en-US" sz="1800" b="1" dirty="0">
                <a:solidFill>
                  <a:srgbClr val="000000"/>
                </a:solidFill>
                <a:latin typeface="Times New Roman" panose="02020603050405020304" pitchFamily="18" charset="0"/>
              </a:rPr>
              <a:t> </a:t>
            </a:r>
            <a:r>
              <a:rPr lang="en-US" sz="1800" b="1" dirty="0" err="1">
                <a:solidFill>
                  <a:srgbClr val="000000"/>
                </a:solidFill>
                <a:latin typeface="Times New Roman" panose="02020603050405020304" pitchFamily="18" charset="0"/>
              </a:rPr>
              <a:t>phẩm</a:t>
            </a:r>
            <a:r>
              <a:rPr lang="en-US" sz="1800" b="1" dirty="0">
                <a:solidFill>
                  <a:srgbClr val="000000"/>
                </a:solidFill>
                <a:latin typeface="Times New Roman" panose="02020603050405020304" pitchFamily="18" charset="0"/>
              </a:rPr>
              <a:t> </a:t>
            </a:r>
            <a:r>
              <a:rPr lang="en-US" sz="1800" b="1" dirty="0" err="1">
                <a:solidFill>
                  <a:srgbClr val="000000"/>
                </a:solidFill>
                <a:latin typeface="Times New Roman" panose="02020603050405020304" pitchFamily="18" charset="0"/>
              </a:rPr>
              <a:t>nâng</a:t>
            </a:r>
            <a:r>
              <a:rPr lang="en-US" sz="1800" b="1" dirty="0">
                <a:solidFill>
                  <a:srgbClr val="000000"/>
                </a:solidFill>
                <a:latin typeface="Times New Roman" panose="02020603050405020304" pitchFamily="18" charset="0"/>
              </a:rPr>
              <a:t> </a:t>
            </a:r>
            <a:r>
              <a:rPr lang="en-US" sz="1800" b="1" dirty="0" err="1">
                <a:solidFill>
                  <a:srgbClr val="000000"/>
                </a:solidFill>
                <a:latin typeface="Times New Roman" panose="02020603050405020304" pitchFamily="18" charset="0"/>
              </a:rPr>
              <a:t>cấp</a:t>
            </a:r>
            <a:r>
              <a:rPr lang="en-US" sz="1800" b="1" dirty="0">
                <a:solidFill>
                  <a:srgbClr val="000000"/>
                </a:solidFill>
                <a:latin typeface="Times New Roman" panose="02020603050405020304" pitchFamily="18" charset="0"/>
              </a:rPr>
              <a:t> </a:t>
            </a:r>
            <a:r>
              <a:rPr lang="en-US" sz="1800" b="1" dirty="0" err="1">
                <a:solidFill>
                  <a:srgbClr val="000000"/>
                </a:solidFill>
                <a:latin typeface="Times New Roman" panose="02020603050405020304" pitchFamily="18" charset="0"/>
              </a:rPr>
              <a:t>của</a:t>
            </a:r>
            <a:r>
              <a:rPr lang="en-US" sz="1800" b="1" dirty="0">
                <a:solidFill>
                  <a:srgbClr val="000000"/>
                </a:solidFill>
                <a:latin typeface="Times New Roman" panose="02020603050405020304" pitchFamily="18" charset="0"/>
              </a:rPr>
              <a:t> Magic Cube</a:t>
            </a:r>
          </a:p>
          <a:p>
            <a:r>
              <a:rPr lang="en-US" sz="1800" dirty="0" err="1">
                <a:solidFill>
                  <a:srgbClr val="000000"/>
                </a:solidFill>
                <a:latin typeface="Times New Roman" panose="02020603050405020304" pitchFamily="18" charset="0"/>
              </a:rPr>
              <a:t>Thiết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kế</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mới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và</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nâng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cấp</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về</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mặt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phần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cứng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cho</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chúng</a:t>
            </a:r>
            <a:r>
              <a:rPr lang="en-US" sz="1800" dirty="0">
                <a:solidFill>
                  <a:srgbClr val="000000"/>
                </a:solidFill>
                <a:latin typeface="Times New Roman" panose="02020603050405020304" pitchFamily="18" charset="0"/>
              </a:rPr>
              <a:t> ta </a:t>
            </a:r>
            <a:r>
              <a:rPr lang="en-US" sz="1800" dirty="0" err="1">
                <a:solidFill>
                  <a:srgbClr val="000000"/>
                </a:solidFill>
                <a:latin typeface="Times New Roman" panose="02020603050405020304" pitchFamily="18" charset="0"/>
              </a:rPr>
              <a:t>một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sản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phẩm</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cao</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cấp,da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nhiệm</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Ngoài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khả</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nang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diều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khiển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các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thiết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bị</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hồng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ngoại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Allone</a:t>
            </a:r>
            <a:r>
              <a:rPr lang="en-US" sz="1800" dirty="0">
                <a:solidFill>
                  <a:srgbClr val="000000"/>
                </a:solidFill>
                <a:latin typeface="Times New Roman" panose="02020603050405020304" pitchFamily="18" charset="0"/>
              </a:rPr>
              <a:t> Pro </a:t>
            </a:r>
            <a:r>
              <a:rPr lang="en-US" sz="1800" dirty="0" err="1">
                <a:solidFill>
                  <a:srgbClr val="000000"/>
                </a:solidFill>
                <a:latin typeface="Times New Roman" panose="02020603050405020304" pitchFamily="18" charset="0"/>
              </a:rPr>
              <a:t>duợc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tích</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hợp</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thêm</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diều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khiển</a:t>
            </a:r>
            <a:r>
              <a:rPr lang="en-US" sz="1800" dirty="0">
                <a:solidFill>
                  <a:srgbClr val="000000"/>
                </a:solidFill>
                <a:latin typeface="Times New Roman" panose="02020603050405020304" pitchFamily="18" charset="0"/>
              </a:rPr>
              <a:t> RF.  </a:t>
            </a:r>
            <a:r>
              <a:rPr lang="en-US" sz="1800" dirty="0" err="1">
                <a:solidFill>
                  <a:srgbClr val="000000"/>
                </a:solidFill>
                <a:latin typeface="Times New Roman" panose="02020603050405020304" pitchFamily="18" charset="0"/>
              </a:rPr>
              <a:t>Giàn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phoi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thông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minh</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tự</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lại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khi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có</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trời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mua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Bạn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lái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xe</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về</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dến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cửa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nhà</a:t>
            </a:r>
            <a:r>
              <a:rPr lang="en-US" sz="1800" dirty="0">
                <a:solidFill>
                  <a:srgbClr val="000000"/>
                </a:solidFill>
                <a:latin typeface="Times New Roman" panose="02020603050405020304" pitchFamily="18" charset="0"/>
              </a:rPr>
              <a:t> ra </a:t>
            </a:r>
            <a:r>
              <a:rPr lang="en-US" sz="1800" dirty="0" err="1">
                <a:solidFill>
                  <a:srgbClr val="000000"/>
                </a:solidFill>
                <a:latin typeface="Times New Roman" panose="02020603050405020304" pitchFamily="18" charset="0"/>
              </a:rPr>
              <a:t>lệnhgiọng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nói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cửa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cuốn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sẽ</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tự</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mở</a:t>
            </a:r>
            <a:r>
              <a:rPr lang="en-US" sz="1800" dirty="0">
                <a:solidFill>
                  <a:srgbClr val="000000"/>
                </a:solidFill>
                <a:latin typeface="Times New Roman" panose="02020603050405020304" pitchFamily="18" charset="0"/>
              </a:rPr>
              <a:t> ra, </a:t>
            </a:r>
            <a:r>
              <a:rPr lang="en-US" sz="1800" dirty="0" err="1">
                <a:solidFill>
                  <a:srgbClr val="000000"/>
                </a:solidFill>
                <a:latin typeface="Times New Roman" panose="02020603050405020304" pitchFamily="18" charset="0"/>
              </a:rPr>
              <a:t>dèn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gara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bật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sáng</a:t>
            </a:r>
            <a:r>
              <a:rPr lang="en-US" sz="1800" dirty="0">
                <a:solidFill>
                  <a:srgbClr val="000000"/>
                </a:solidFill>
                <a:latin typeface="Times New Roman" panose="02020603050405020304" pitchFamily="18" charset="0"/>
              </a:rPr>
              <a:t>,...</a:t>
            </a:r>
            <a:r>
              <a:rPr lang="en-US" sz="1800" dirty="0" err="1">
                <a:solidFill>
                  <a:srgbClr val="000000"/>
                </a:solidFill>
                <a:latin typeface="Times New Roman" panose="02020603050405020304" pitchFamily="18" charset="0"/>
              </a:rPr>
              <a:t>dó</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là</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những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tiện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ích</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tuyệt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vời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mà</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thiết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bị</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nhỏ</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gọn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này</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có</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thể</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mang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lại</a:t>
            </a:r>
            <a:r>
              <a:rPr lang="en-US" sz="1800" dirty="0">
                <a:solidFill>
                  <a:srgbClr val="000000"/>
                </a:solidFill>
                <a:latin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C2C8976B-75FD-4AA7-B8E6-6001159FF7AC}" type="slidenum">
              <a:rPr lang="en-US" smtClean="0"/>
              <a:t>19</a:t>
            </a:fld>
            <a:endParaRPr lang="en-US"/>
          </a:p>
        </p:txBody>
      </p:sp>
    </p:spTree>
    <p:extLst>
      <p:ext uri="{BB962C8B-B14F-4D97-AF65-F5344CB8AC3E}">
        <p14:creationId xmlns:p14="http://schemas.microsoft.com/office/powerpoint/2010/main" val="2580850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C8976B-75FD-4AA7-B8E6-6001159FF7AC}" type="slidenum">
              <a:rPr lang="en-US" smtClean="0"/>
              <a:t>20</a:t>
            </a:fld>
            <a:endParaRPr lang="en-US"/>
          </a:p>
        </p:txBody>
      </p:sp>
    </p:spTree>
    <p:extLst>
      <p:ext uri="{BB962C8B-B14F-4D97-AF65-F5344CB8AC3E}">
        <p14:creationId xmlns:p14="http://schemas.microsoft.com/office/powerpoint/2010/main" val="230567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C8976B-75FD-4AA7-B8E6-6001159FF7AC}" type="slidenum">
              <a:rPr lang="en-US" smtClean="0"/>
              <a:t>21</a:t>
            </a:fld>
            <a:endParaRPr lang="en-US"/>
          </a:p>
        </p:txBody>
      </p:sp>
    </p:spTree>
    <p:extLst>
      <p:ext uri="{BB962C8B-B14F-4D97-AF65-F5344CB8AC3E}">
        <p14:creationId xmlns:p14="http://schemas.microsoft.com/office/powerpoint/2010/main" val="2952073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PingFang SC"/>
              </a:rPr>
              <a:t>Smart Curtain Motor </a:t>
            </a:r>
            <a:r>
              <a:rPr lang="en-US" b="0" i="0" dirty="0">
                <a:solidFill>
                  <a:srgbClr val="808080"/>
                </a:solidFill>
                <a:effectLst/>
                <a:latin typeface="PingFang SC"/>
              </a:rPr>
              <a:t>W40CZ   </a:t>
            </a:r>
          </a:p>
          <a:p>
            <a:r>
              <a:rPr lang="en-US" b="0" i="0" dirty="0">
                <a:solidFill>
                  <a:srgbClr val="111111"/>
                </a:solidFill>
                <a:effectLst/>
                <a:latin typeface="PingFang SC"/>
              </a:rPr>
              <a:t>Smart Curtain Motor</a:t>
            </a:r>
            <a:r>
              <a:rPr lang="en-US" b="0" i="0" dirty="0">
                <a:solidFill>
                  <a:srgbClr val="808080"/>
                </a:solidFill>
                <a:effectLst/>
                <a:latin typeface="PingFang SC"/>
              </a:rPr>
              <a:t> W50CZ </a:t>
            </a:r>
            <a:endParaRPr lang="en-US" dirty="0"/>
          </a:p>
        </p:txBody>
      </p:sp>
      <p:sp>
        <p:nvSpPr>
          <p:cNvPr id="4" name="Slide Number Placeholder 3"/>
          <p:cNvSpPr>
            <a:spLocks noGrp="1"/>
          </p:cNvSpPr>
          <p:nvPr>
            <p:ph type="sldNum" sz="quarter" idx="10"/>
          </p:nvPr>
        </p:nvSpPr>
        <p:spPr/>
        <p:txBody>
          <a:bodyPr/>
          <a:lstStyle/>
          <a:p>
            <a:fld id="{C2C8976B-75FD-4AA7-B8E6-6001159FF7AC}" type="slidenum">
              <a:rPr lang="en-US" smtClean="0"/>
              <a:t>23</a:t>
            </a:fld>
            <a:endParaRPr lang="en-US"/>
          </a:p>
        </p:txBody>
      </p:sp>
    </p:spTree>
    <p:extLst>
      <p:ext uri="{BB962C8B-B14F-4D97-AF65-F5344CB8AC3E}">
        <p14:creationId xmlns:p14="http://schemas.microsoft.com/office/powerpoint/2010/main" val="2135252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https://orvibo.io/test-pd149594.html</a:t>
            </a:r>
          </a:p>
        </p:txBody>
      </p:sp>
      <p:sp>
        <p:nvSpPr>
          <p:cNvPr id="4" name="Slide Number Placeholder 3"/>
          <p:cNvSpPr>
            <a:spLocks noGrp="1"/>
          </p:cNvSpPr>
          <p:nvPr>
            <p:ph type="sldNum" sz="quarter" idx="10"/>
          </p:nvPr>
        </p:nvSpPr>
        <p:spPr/>
        <p:txBody>
          <a:bodyPr/>
          <a:lstStyle/>
          <a:p>
            <a:fld id="{C2C8976B-75FD-4AA7-B8E6-6001159FF7AC}" type="slidenum">
              <a:rPr lang="en-US" smtClean="0"/>
              <a:t>27</a:t>
            </a:fld>
            <a:endParaRPr lang="en-US"/>
          </a:p>
        </p:txBody>
      </p:sp>
    </p:spTree>
    <p:extLst>
      <p:ext uri="{BB962C8B-B14F-4D97-AF65-F5344CB8AC3E}">
        <p14:creationId xmlns:p14="http://schemas.microsoft.com/office/powerpoint/2010/main" val="1668534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C8976B-75FD-4AA7-B8E6-6001159FF7AC}" type="slidenum">
              <a:rPr lang="en-US" smtClean="0"/>
              <a:t>28</a:t>
            </a:fld>
            <a:endParaRPr lang="en-US"/>
          </a:p>
        </p:txBody>
      </p:sp>
    </p:spTree>
    <p:extLst>
      <p:ext uri="{BB962C8B-B14F-4D97-AF65-F5344CB8AC3E}">
        <p14:creationId xmlns:p14="http://schemas.microsoft.com/office/powerpoint/2010/main" val="2658209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C8976B-75FD-4AA7-B8E6-6001159FF7AC}" type="slidenum">
              <a:rPr lang="en-US" smtClean="0"/>
              <a:t>30</a:t>
            </a:fld>
            <a:endParaRPr lang="en-US"/>
          </a:p>
        </p:txBody>
      </p:sp>
    </p:spTree>
    <p:extLst>
      <p:ext uri="{BB962C8B-B14F-4D97-AF65-F5344CB8AC3E}">
        <p14:creationId xmlns:p14="http://schemas.microsoft.com/office/powerpoint/2010/main" val="485314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C8976B-75FD-4AA7-B8E6-6001159FF7AC}" type="slidenum">
              <a:rPr lang="en-US" smtClean="0"/>
              <a:t>32</a:t>
            </a:fld>
            <a:endParaRPr lang="en-US"/>
          </a:p>
        </p:txBody>
      </p:sp>
    </p:spTree>
    <p:extLst>
      <p:ext uri="{BB962C8B-B14F-4D97-AF65-F5344CB8AC3E}">
        <p14:creationId xmlns:p14="http://schemas.microsoft.com/office/powerpoint/2010/main" val="3224035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C8976B-75FD-4AA7-B8E6-6001159FF7AC}" type="slidenum">
              <a:rPr lang="en-US" smtClean="0"/>
              <a:t>39</a:t>
            </a:fld>
            <a:endParaRPr lang="en-US"/>
          </a:p>
        </p:txBody>
      </p:sp>
    </p:spTree>
    <p:extLst>
      <p:ext uri="{BB962C8B-B14F-4D97-AF65-F5344CB8AC3E}">
        <p14:creationId xmlns:p14="http://schemas.microsoft.com/office/powerpoint/2010/main" val="59208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C8976B-75FD-4AA7-B8E6-6001159FF7AC}" type="slidenum">
              <a:rPr lang="en-US" smtClean="0"/>
              <a:t>5</a:t>
            </a:fld>
            <a:endParaRPr lang="en-US"/>
          </a:p>
        </p:txBody>
      </p:sp>
    </p:spTree>
    <p:extLst>
      <p:ext uri="{BB962C8B-B14F-4D97-AF65-F5344CB8AC3E}">
        <p14:creationId xmlns:p14="http://schemas.microsoft.com/office/powerpoint/2010/main" val="30364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C8976B-75FD-4AA7-B8E6-6001159FF7AC}" type="slidenum">
              <a:rPr lang="en-US" smtClean="0"/>
              <a:t>6</a:t>
            </a:fld>
            <a:endParaRPr lang="en-US"/>
          </a:p>
        </p:txBody>
      </p:sp>
    </p:spTree>
    <p:extLst>
      <p:ext uri="{BB962C8B-B14F-4D97-AF65-F5344CB8AC3E}">
        <p14:creationId xmlns:p14="http://schemas.microsoft.com/office/powerpoint/2010/main" val="3023182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solidFill>
                  <a:srgbClr val="000000"/>
                </a:solidFill>
                <a:latin typeface="Times New Roman" panose="02020603050405020304" pitchFamily="18" charset="0"/>
              </a:rPr>
              <a:t>Các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thiết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bị</a:t>
            </a:r>
            <a:r>
              <a:rPr lang="en-US" sz="1800" dirty="0">
                <a:solidFill>
                  <a:srgbClr val="000000"/>
                </a:solidFill>
                <a:latin typeface="Times New Roman" panose="02020603050405020304" pitchFamily="18" charset="0"/>
              </a:rPr>
              <a:t> Zigbee </a:t>
            </a:r>
            <a:r>
              <a:rPr lang="en-US" sz="1800" dirty="0" err="1">
                <a:solidFill>
                  <a:srgbClr val="000000"/>
                </a:solidFill>
                <a:latin typeface="Times New Roman" panose="02020603050405020304" pitchFamily="18" charset="0"/>
              </a:rPr>
              <a:t>có</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thể</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tự</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giao</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tiếp</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gửi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gói</a:t>
            </a:r>
            <a:r>
              <a:rPr lang="en-US" sz="1800" dirty="0">
                <a:solidFill>
                  <a:srgbClr val="000000"/>
                </a:solidFill>
                <a:latin typeface="Times New Roman" panose="02020603050405020304" pitchFamily="18" charset="0"/>
              </a:rPr>
              <a:t> tin </a:t>
            </a:r>
            <a:r>
              <a:rPr lang="en-US" sz="1800" dirty="0" err="1">
                <a:solidFill>
                  <a:srgbClr val="000000"/>
                </a:solidFill>
                <a:latin typeface="Times New Roman" panose="02020603050405020304" pitchFamily="18" charset="0"/>
              </a:rPr>
              <a:t>cho</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nhau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nhung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không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thể</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nối</a:t>
            </a:r>
            <a:r>
              <a:rPr lang="en-US" sz="1800" dirty="0">
                <a:solidFill>
                  <a:srgbClr val="000000"/>
                </a:solidFill>
                <a:latin typeface="Times New Roman" panose="02020603050405020304" pitchFamily="18" charset="0"/>
              </a:rPr>
              <a:t> internet. </a:t>
            </a:r>
            <a:r>
              <a:rPr lang="en-US" sz="1800" dirty="0" err="1">
                <a:solidFill>
                  <a:srgbClr val="000000"/>
                </a:solidFill>
                <a:latin typeface="Times New Roman" panose="02020603050405020304" pitchFamily="18" charset="0"/>
              </a:rPr>
              <a:t>Một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thiết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bị</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trung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gian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có</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thể</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giao</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tiếp</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với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các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thiết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bị</a:t>
            </a:r>
            <a:r>
              <a:rPr lang="en-US" sz="1800" dirty="0">
                <a:solidFill>
                  <a:srgbClr val="000000"/>
                </a:solidFill>
                <a:latin typeface="Times New Roman" panose="02020603050405020304" pitchFamily="18" charset="0"/>
              </a:rPr>
              <a:t> Zigbee </a:t>
            </a:r>
            <a:r>
              <a:rPr lang="en-US" sz="1800" dirty="0" err="1">
                <a:solidFill>
                  <a:srgbClr val="000000"/>
                </a:solidFill>
                <a:latin typeface="Times New Roman" panose="02020603050405020304" pitchFamily="18" charset="0"/>
              </a:rPr>
              <a:t>và</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nối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dến</a:t>
            </a:r>
            <a:r>
              <a:rPr lang="en-US" sz="1800" dirty="0">
                <a:solidFill>
                  <a:srgbClr val="000000"/>
                </a:solidFill>
                <a:latin typeface="Times New Roman" panose="02020603050405020304" pitchFamily="18" charset="0"/>
              </a:rPr>
              <a:t> Cloud server </a:t>
            </a:r>
            <a:r>
              <a:rPr lang="en-US" sz="1800" dirty="0" err="1">
                <a:solidFill>
                  <a:srgbClr val="000000"/>
                </a:solidFill>
                <a:latin typeface="Times New Roman" panose="02020603050405020304" pitchFamily="18" charset="0"/>
              </a:rPr>
              <a:t>bằng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nối</a:t>
            </a:r>
            <a:r>
              <a:rPr lang="en-US" sz="1800" dirty="0">
                <a:solidFill>
                  <a:srgbClr val="000000"/>
                </a:solidFill>
                <a:latin typeface="Times New Roman" panose="02020603050405020304" pitchFamily="18" charset="0"/>
              </a:rPr>
              <a:t> Internet. </a:t>
            </a:r>
            <a:r>
              <a:rPr lang="en-US" sz="1800" dirty="0" err="1">
                <a:solidFill>
                  <a:srgbClr val="000000"/>
                </a:solidFill>
                <a:latin typeface="Times New Roman" panose="02020603050405020304" pitchFamily="18" charset="0"/>
              </a:rPr>
              <a:t>Vai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trò</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của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bộ</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diều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khiển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trung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tâm</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là</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vô</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cùng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quan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trọng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khi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luu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trữ</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toàn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bộ</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cài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dặt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và</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kiểm</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soát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hoạt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dộng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của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các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thiết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bị</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trong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mạng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Ðể</a:t>
            </a:r>
            <a:r>
              <a:rPr lang="en-US" sz="1800" dirty="0">
                <a:solidFill>
                  <a:srgbClr val="000000"/>
                </a:solidFill>
                <a:latin typeface="Times New Roman" panose="02020603050405020304" pitchFamily="18" charset="0"/>
              </a:rPr>
              <a:t> tang </a:t>
            </a:r>
            <a:r>
              <a:rPr lang="en-US" sz="1800" dirty="0" err="1">
                <a:solidFill>
                  <a:srgbClr val="000000"/>
                </a:solidFill>
                <a:latin typeface="Times New Roman" panose="02020603050405020304" pitchFamily="18" charset="0"/>
              </a:rPr>
              <a:t>khả</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nang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mở</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rộng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và</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dảm</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bảo</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nối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chúng</a:t>
            </a:r>
            <a:r>
              <a:rPr lang="en-US" sz="1800" dirty="0">
                <a:solidFill>
                  <a:srgbClr val="000000"/>
                </a:solidFill>
                <a:latin typeface="Times New Roman" panose="02020603050405020304" pitchFamily="18" charset="0"/>
              </a:rPr>
              <a:t> ta </a:t>
            </a:r>
            <a:r>
              <a:rPr lang="en-US" sz="1800" dirty="0" err="1">
                <a:solidFill>
                  <a:srgbClr val="000000"/>
                </a:solidFill>
                <a:latin typeface="Times New Roman" panose="02020603050405020304" pitchFamily="18" charset="0"/>
              </a:rPr>
              <a:t>có</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thể</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sử</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dụng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nhiều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bộ</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trung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tâm</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trong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một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ngôi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nhà</a:t>
            </a:r>
            <a:r>
              <a:rPr lang="en-US" sz="1800" dirty="0">
                <a:solidFill>
                  <a:srgbClr val="000000"/>
                </a:solidFill>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C2C8976B-75FD-4AA7-B8E6-6001159FF7AC}" type="slidenum">
              <a:rPr lang="en-US" smtClean="0"/>
              <a:t>8</a:t>
            </a:fld>
            <a:endParaRPr lang="en-US"/>
          </a:p>
        </p:txBody>
      </p:sp>
    </p:spTree>
    <p:extLst>
      <p:ext uri="{BB962C8B-B14F-4D97-AF65-F5344CB8AC3E}">
        <p14:creationId xmlns:p14="http://schemas.microsoft.com/office/powerpoint/2010/main" val="1610167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C8976B-75FD-4AA7-B8E6-6001159FF7AC}" type="slidenum">
              <a:rPr lang="en-US" smtClean="0"/>
              <a:t>10</a:t>
            </a:fld>
            <a:endParaRPr lang="en-US"/>
          </a:p>
        </p:txBody>
      </p:sp>
    </p:spTree>
    <p:extLst>
      <p:ext uri="{BB962C8B-B14F-4D97-AF65-F5344CB8AC3E}">
        <p14:creationId xmlns:p14="http://schemas.microsoft.com/office/powerpoint/2010/main" val="4183645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C8976B-75FD-4AA7-B8E6-6001159FF7AC}" type="slidenum">
              <a:rPr lang="en-US" smtClean="0"/>
              <a:t>12</a:t>
            </a:fld>
            <a:endParaRPr lang="en-US"/>
          </a:p>
        </p:txBody>
      </p:sp>
    </p:spTree>
    <p:extLst>
      <p:ext uri="{BB962C8B-B14F-4D97-AF65-F5344CB8AC3E}">
        <p14:creationId xmlns:p14="http://schemas.microsoft.com/office/powerpoint/2010/main" val="2664060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err="1">
                <a:effectLst/>
                <a:latin typeface="PingFang SC"/>
              </a:rPr>
              <a:t>Bảng</a:t>
            </a:r>
            <a:r>
              <a:rPr lang="en-US" b="0" i="0" dirty="0">
                <a:effectLst/>
                <a:latin typeface="PingFang SC"/>
              </a:rPr>
              <a:t> </a:t>
            </a:r>
            <a:r>
              <a:rPr lang="en-US" b="0" i="0" dirty="0" err="1">
                <a:effectLst/>
                <a:latin typeface="PingFang SC"/>
              </a:rPr>
              <a:t>loại</a:t>
            </a:r>
            <a:r>
              <a:rPr lang="en-US" b="0" i="0" dirty="0">
                <a:effectLst/>
                <a:latin typeface="PingFang SC"/>
              </a:rPr>
              <a:t> </a:t>
            </a:r>
            <a:r>
              <a:rPr lang="en-US" b="0" i="0" dirty="0" err="1">
                <a:effectLst/>
                <a:latin typeface="PingFang SC"/>
              </a:rPr>
              <a:t>tải</a:t>
            </a:r>
            <a:r>
              <a:rPr lang="en-US" b="0" i="0" dirty="0">
                <a:effectLst/>
                <a:latin typeface="PingFang SC"/>
              </a:rPr>
              <a:t> ：</a:t>
            </a:r>
          </a:p>
          <a:p>
            <a:endParaRPr lang="en-US" b="0" dirty="0">
              <a:effectLst/>
            </a:endParaRPr>
          </a:p>
          <a:p>
            <a:r>
              <a:rPr lang="en-US" b="0" dirty="0" err="1">
                <a:effectLst/>
              </a:rPr>
              <a:t>Đèn</a:t>
            </a:r>
            <a:r>
              <a:rPr lang="en-US" b="0" dirty="0">
                <a:effectLst/>
              </a:rPr>
              <a:t> </a:t>
            </a:r>
            <a:r>
              <a:rPr lang="en-US" b="0" dirty="0" err="1">
                <a:effectLst/>
              </a:rPr>
              <a:t>sợi</a:t>
            </a:r>
            <a:r>
              <a:rPr lang="en-US" b="0" dirty="0">
                <a:effectLst/>
              </a:rPr>
              <a:t> </a:t>
            </a:r>
            <a:r>
              <a:rPr lang="en-US" b="0" dirty="0" err="1">
                <a:effectLst/>
              </a:rPr>
              <a:t>đốt</a:t>
            </a:r>
            <a:r>
              <a:rPr lang="en-US" b="0" dirty="0">
                <a:effectLst/>
              </a:rPr>
              <a:t> / </a:t>
            </a:r>
            <a:r>
              <a:rPr lang="en-US" b="0" dirty="0" err="1">
                <a:effectLst/>
              </a:rPr>
              <a:t>đèn</a:t>
            </a:r>
            <a:r>
              <a:rPr lang="en-US" b="0" dirty="0">
                <a:effectLst/>
              </a:rPr>
              <a:t> halogen (</a:t>
            </a:r>
            <a:r>
              <a:rPr lang="en-US" b="0" dirty="0" err="1">
                <a:effectLst/>
              </a:rPr>
              <a:t>tải</a:t>
            </a:r>
            <a:r>
              <a:rPr lang="en-US" b="0" dirty="0">
                <a:effectLst/>
              </a:rPr>
              <a:t> </a:t>
            </a:r>
            <a:r>
              <a:rPr lang="en-US" b="0" dirty="0" err="1">
                <a:effectLst/>
              </a:rPr>
              <a:t>điện</a:t>
            </a:r>
            <a:r>
              <a:rPr lang="en-US" b="0" dirty="0">
                <a:effectLst/>
              </a:rPr>
              <a:t> </a:t>
            </a:r>
            <a:r>
              <a:rPr lang="en-US" b="0" dirty="0" err="1">
                <a:effectLst/>
              </a:rPr>
              <a:t>trở</a:t>
            </a:r>
            <a:r>
              <a:rPr lang="en-US" b="0" dirty="0">
                <a:effectLst/>
              </a:rPr>
              <a:t>) : 200W </a:t>
            </a:r>
            <a:r>
              <a:rPr lang="en-US" b="0" dirty="0" err="1">
                <a:effectLst/>
              </a:rPr>
              <a:t>tối</a:t>
            </a:r>
            <a:r>
              <a:rPr lang="en-US" b="0" dirty="0">
                <a:effectLst/>
              </a:rPr>
              <a:t> da</a:t>
            </a:r>
          </a:p>
          <a:p>
            <a:endParaRPr lang="en-US" b="0" dirty="0">
              <a:effectLst/>
            </a:endParaRPr>
          </a:p>
          <a:p>
            <a:r>
              <a:rPr lang="en-US" b="0" dirty="0" err="1">
                <a:effectLst/>
              </a:rPr>
              <a:t>Đèn</a:t>
            </a:r>
            <a:r>
              <a:rPr lang="en-US" b="0" dirty="0">
                <a:effectLst/>
              </a:rPr>
              <a:t> LED / </a:t>
            </a:r>
            <a:r>
              <a:rPr lang="en-US" b="0" dirty="0" err="1">
                <a:effectLst/>
              </a:rPr>
              <a:t>đèn</a:t>
            </a:r>
            <a:r>
              <a:rPr lang="en-US" b="0" dirty="0">
                <a:effectLst/>
              </a:rPr>
              <a:t> </a:t>
            </a:r>
            <a:r>
              <a:rPr lang="en-US" b="0" dirty="0" err="1">
                <a:effectLst/>
              </a:rPr>
              <a:t>huỳnh</a:t>
            </a:r>
            <a:r>
              <a:rPr lang="en-US" b="0" dirty="0">
                <a:effectLst/>
              </a:rPr>
              <a:t> </a:t>
            </a:r>
            <a:r>
              <a:rPr lang="en-US" b="0" dirty="0" err="1">
                <a:effectLst/>
              </a:rPr>
              <a:t>quang</a:t>
            </a:r>
            <a:r>
              <a:rPr lang="en-US" b="0" dirty="0">
                <a:effectLst/>
              </a:rPr>
              <a:t> (</a:t>
            </a:r>
            <a:r>
              <a:rPr lang="en-US" b="0" dirty="0" err="1">
                <a:effectLst/>
              </a:rPr>
              <a:t>tải</a:t>
            </a:r>
            <a:r>
              <a:rPr lang="en-US" b="0" dirty="0">
                <a:effectLst/>
              </a:rPr>
              <a:t> </a:t>
            </a:r>
            <a:r>
              <a:rPr lang="en-US" b="0" dirty="0" err="1">
                <a:effectLst/>
              </a:rPr>
              <a:t>cảm</a:t>
            </a:r>
            <a:r>
              <a:rPr lang="en-US" b="0" dirty="0">
                <a:effectLst/>
              </a:rPr>
              <a:t> </a:t>
            </a:r>
            <a:r>
              <a:rPr lang="en-US" b="0" dirty="0" err="1">
                <a:effectLst/>
              </a:rPr>
              <a:t>ứng</a:t>
            </a:r>
            <a:r>
              <a:rPr lang="en-US" b="0" dirty="0">
                <a:effectLst/>
              </a:rPr>
              <a:t> </a:t>
            </a:r>
            <a:r>
              <a:rPr lang="en-US" b="0" dirty="0" err="1">
                <a:effectLst/>
              </a:rPr>
              <a:t>hoặc</a:t>
            </a:r>
            <a:r>
              <a:rPr lang="en-US" b="0" dirty="0">
                <a:effectLst/>
              </a:rPr>
              <a:t> </a:t>
            </a:r>
            <a:r>
              <a:rPr lang="en-US" b="0" dirty="0" err="1">
                <a:effectLst/>
              </a:rPr>
              <a:t>điện</a:t>
            </a:r>
            <a:r>
              <a:rPr lang="en-US" b="0" dirty="0">
                <a:effectLst/>
              </a:rPr>
              <a:t> dung) : 100W </a:t>
            </a:r>
            <a:r>
              <a:rPr lang="en-US" b="0" dirty="0" err="1">
                <a:effectLst/>
              </a:rPr>
              <a:t>tối</a:t>
            </a:r>
            <a:r>
              <a:rPr lang="en-US" b="0" dirty="0">
                <a:effectLst/>
              </a:rPr>
              <a:t> </a:t>
            </a:r>
            <a:r>
              <a:rPr lang="en-US" b="0" dirty="0" err="1">
                <a:effectLst/>
              </a:rPr>
              <a:t>đa</a:t>
            </a:r>
            <a:endParaRPr lang="en-US" dirty="0"/>
          </a:p>
        </p:txBody>
      </p:sp>
      <p:sp>
        <p:nvSpPr>
          <p:cNvPr id="4" name="Slide Number Placeholder 3"/>
          <p:cNvSpPr>
            <a:spLocks noGrp="1"/>
          </p:cNvSpPr>
          <p:nvPr>
            <p:ph type="sldNum" sz="quarter" idx="5"/>
          </p:nvPr>
        </p:nvSpPr>
        <p:spPr/>
        <p:txBody>
          <a:bodyPr/>
          <a:lstStyle/>
          <a:p>
            <a:fld id="{C2C8976B-75FD-4AA7-B8E6-6001159FF7AC}" type="slidenum">
              <a:rPr lang="en-US" smtClean="0"/>
              <a:t>14</a:t>
            </a:fld>
            <a:endParaRPr lang="en-US"/>
          </a:p>
        </p:txBody>
      </p:sp>
    </p:spTree>
    <p:extLst>
      <p:ext uri="{BB962C8B-B14F-4D97-AF65-F5344CB8AC3E}">
        <p14:creationId xmlns:p14="http://schemas.microsoft.com/office/powerpoint/2010/main" val="1805683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Symbol" panose="05050102010706020507" pitchFamily="18" charset="2"/>
              </a:rPr>
              <a:t></a:t>
            </a:r>
            <a:r>
              <a:rPr lang="en-US" sz="1800" dirty="0">
                <a:solidFill>
                  <a:srgbClr val="000000"/>
                </a:solidFill>
                <a:latin typeface="Arial" panose="020B0604020202020204" pitchFamily="34" charset="0"/>
              </a:rPr>
              <a:t> </a:t>
            </a:r>
            <a:r>
              <a:rPr lang="en-US" sz="1800" dirty="0" err="1">
                <a:solidFill>
                  <a:srgbClr val="000000"/>
                </a:solidFill>
                <a:latin typeface="Times New Roman" panose="02020603050405020304" pitchFamily="18" charset="0"/>
              </a:rPr>
              <a:t>Thiết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kế</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thông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minh</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nhỏ</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gọn</a:t>
            </a:r>
            <a:r>
              <a:rPr lang="en-US" sz="1800" dirty="0">
                <a:solidFill>
                  <a:srgbClr val="000000"/>
                </a:solidFill>
                <a:latin typeface="Times New Roman" panose="02020603050405020304" pitchFamily="18" charset="0"/>
              </a:rPr>
              <a:t>, da </a:t>
            </a:r>
            <a:r>
              <a:rPr lang="en-US" sz="1800" dirty="0" err="1">
                <a:solidFill>
                  <a:srgbClr val="000000"/>
                </a:solidFill>
                <a:latin typeface="Times New Roman" panose="02020603050405020304" pitchFamily="18" charset="0"/>
              </a:rPr>
              <a:t>dạng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màu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sắc</a:t>
            </a:r>
            <a:r>
              <a:rPr lang="en-US" sz="1800" dirty="0">
                <a:solidFill>
                  <a:srgbClr val="000000"/>
                </a:solidFill>
                <a:latin typeface="Times New Roman" panose="02020603050405020304" pitchFamily="18" charset="0"/>
              </a:rPr>
              <a:t>. </a:t>
            </a:r>
          </a:p>
          <a:p>
            <a:r>
              <a:rPr lang="en-US" sz="1800" dirty="0">
                <a:solidFill>
                  <a:srgbClr val="000000"/>
                </a:solidFill>
                <a:latin typeface="Symbol" panose="05050102010706020507" pitchFamily="18" charset="2"/>
              </a:rPr>
              <a:t></a:t>
            </a:r>
            <a:r>
              <a:rPr lang="en-US" sz="1800" dirty="0">
                <a:solidFill>
                  <a:srgbClr val="000000"/>
                </a:solidFill>
                <a:latin typeface="Arial" panose="020B0604020202020204" pitchFamily="34" charset="0"/>
              </a:rPr>
              <a:t> </a:t>
            </a:r>
            <a:r>
              <a:rPr lang="en-US" sz="1800" dirty="0" err="1">
                <a:solidFill>
                  <a:srgbClr val="000000"/>
                </a:solidFill>
                <a:latin typeface="Times New Roman" panose="02020603050405020304" pitchFamily="18" charset="0"/>
              </a:rPr>
              <a:t>Dễ</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dàng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cài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dặt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và</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sử</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dụng</a:t>
            </a:r>
            <a:r>
              <a:rPr lang="en-US" sz="1800" dirty="0">
                <a:solidFill>
                  <a:srgbClr val="000000"/>
                </a:solidFill>
                <a:latin typeface="Times New Roman" panose="02020603050405020304" pitchFamily="18" charset="0"/>
              </a:rPr>
              <a:t>. </a:t>
            </a:r>
          </a:p>
          <a:p>
            <a:r>
              <a:rPr lang="en-US" sz="1800" dirty="0">
                <a:solidFill>
                  <a:srgbClr val="000000"/>
                </a:solidFill>
                <a:latin typeface="Symbol" panose="05050102010706020507" pitchFamily="18" charset="2"/>
              </a:rPr>
              <a:t></a:t>
            </a:r>
            <a:r>
              <a:rPr lang="en-US" sz="1800" dirty="0">
                <a:solidFill>
                  <a:srgbClr val="000000"/>
                </a:solidFill>
                <a:latin typeface="Arial" panose="020B0604020202020204" pitchFamily="34" charset="0"/>
              </a:rPr>
              <a:t> </a:t>
            </a:r>
            <a:r>
              <a:rPr lang="en-US" sz="1800" dirty="0" err="1">
                <a:solidFill>
                  <a:srgbClr val="000000"/>
                </a:solidFill>
                <a:latin typeface="Times New Roman" panose="02020603050405020304" pitchFamily="18" charset="0"/>
              </a:rPr>
              <a:t>Tính</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nang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nổi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bật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bật</a:t>
            </a:r>
            <a:r>
              <a:rPr lang="en-US" sz="1800" dirty="0">
                <a:solidFill>
                  <a:srgbClr val="000000"/>
                </a:solidFill>
                <a:latin typeface="Times New Roman" panose="02020603050405020304" pitchFamily="18" charset="0"/>
              </a:rPr>
              <a:t>/</a:t>
            </a:r>
            <a:r>
              <a:rPr lang="en-US" sz="1800" dirty="0" err="1">
                <a:solidFill>
                  <a:srgbClr val="000000"/>
                </a:solidFill>
                <a:latin typeface="Times New Roman" panose="02020603050405020304" pitchFamily="18" charset="0"/>
              </a:rPr>
              <a:t>tắt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từ</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xa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hẹn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giờ</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kiểm</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duợc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trạng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thái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hoạt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dộng</a:t>
            </a:r>
            <a:r>
              <a:rPr lang="en-US" sz="1800" dirty="0">
                <a:solidFill>
                  <a:srgbClr val="000000"/>
                </a:solidFill>
                <a:latin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C2C8976B-75FD-4AA7-B8E6-6001159FF7AC}" type="slidenum">
              <a:rPr lang="en-US" smtClean="0"/>
              <a:t>15</a:t>
            </a:fld>
            <a:endParaRPr lang="en-US"/>
          </a:p>
        </p:txBody>
      </p:sp>
    </p:spTree>
    <p:extLst>
      <p:ext uri="{BB962C8B-B14F-4D97-AF65-F5344CB8AC3E}">
        <p14:creationId xmlns:p14="http://schemas.microsoft.com/office/powerpoint/2010/main" val="3011660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solidFill>
                  <a:srgbClr val="000000"/>
                </a:solidFill>
                <a:latin typeface="Times New Roman" panose="02020603050405020304" pitchFamily="18" charset="0"/>
              </a:rPr>
              <a:t>Một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thiết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bị</a:t>
            </a:r>
            <a:r>
              <a:rPr lang="en-US" sz="1800" dirty="0">
                <a:solidFill>
                  <a:srgbClr val="000000"/>
                </a:solidFill>
                <a:latin typeface="Times New Roman" panose="02020603050405020304" pitchFamily="18" charset="0"/>
              </a:rPr>
              <a:t> da </a:t>
            </a:r>
            <a:r>
              <a:rPr lang="en-US" sz="1800" dirty="0" err="1">
                <a:solidFill>
                  <a:srgbClr val="000000"/>
                </a:solidFill>
                <a:latin typeface="Times New Roman" panose="02020603050405020304" pitchFamily="18" charset="0"/>
              </a:rPr>
              <a:t>chức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nang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có</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thể</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diều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khiển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duợc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nhiều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loại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thiết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bị</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cửa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cuốn,rèm</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cửa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dèn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chiếu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sáng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máy</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bom</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Với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những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uu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diểm</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cài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dặt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dễ</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dàng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cấu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hình</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linh</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hoạt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giúp</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chúng</a:t>
            </a:r>
            <a:r>
              <a:rPr lang="en-US" sz="1800" dirty="0">
                <a:solidFill>
                  <a:srgbClr val="000000"/>
                </a:solidFill>
                <a:latin typeface="Times New Roman" panose="02020603050405020304" pitchFamily="18" charset="0"/>
              </a:rPr>
              <a:t> ta </a:t>
            </a:r>
            <a:r>
              <a:rPr lang="en-US" sz="1800" dirty="0" err="1">
                <a:solidFill>
                  <a:srgbClr val="000000"/>
                </a:solidFill>
                <a:latin typeface="Times New Roman" panose="02020603050405020304" pitchFamily="18" charset="0"/>
              </a:rPr>
              <a:t>có</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thể</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sử</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dụng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với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nhiều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mục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dích</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khác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nhau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sử</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dụng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cho</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vị</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trí</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lắp</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mới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và</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những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thiết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bị</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không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thể</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dùng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công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tắc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diều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khiển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Cây</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cảnh</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trong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vuờn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sẽ</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duợc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tuới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vào</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lúc</a:t>
            </a:r>
            <a:r>
              <a:rPr lang="en-US" sz="1800" dirty="0">
                <a:solidFill>
                  <a:srgbClr val="000000"/>
                </a:solidFill>
                <a:latin typeface="Times New Roman" panose="02020603050405020304" pitchFamily="18" charset="0"/>
              </a:rPr>
              <a:t> 6 </a:t>
            </a:r>
            <a:r>
              <a:rPr lang="en-US" sz="1800" dirty="0" err="1">
                <a:solidFill>
                  <a:srgbClr val="000000"/>
                </a:solidFill>
                <a:latin typeface="Times New Roman" panose="02020603050405020304" pitchFamily="18" charset="0"/>
              </a:rPr>
              <a:t>giờ</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sáng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rèm</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cửa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tự</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dộng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mở</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lúc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bìnhminh</a:t>
            </a:r>
            <a:r>
              <a:rPr lang="en-US" sz="1800" dirty="0">
                <a:solidFill>
                  <a:srgbClr val="000000"/>
                </a:solidFill>
                <a:latin typeface="Times New Roman" panose="02020603050405020304" pitchFamily="18" charset="0"/>
              </a:rPr>
              <a:t>,...</a:t>
            </a:r>
            <a:r>
              <a:rPr lang="en-US" sz="1800" dirty="0" err="1">
                <a:solidFill>
                  <a:srgbClr val="000000"/>
                </a:solidFill>
                <a:latin typeface="Times New Roman" panose="02020603050405020304" pitchFamily="18" charset="0"/>
              </a:rPr>
              <a:t>là</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một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trong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những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chức</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nang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tiện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ích</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mà</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chúng</a:t>
            </a:r>
            <a:r>
              <a:rPr lang="en-US" sz="1800" dirty="0">
                <a:solidFill>
                  <a:srgbClr val="000000"/>
                </a:solidFill>
                <a:latin typeface="Times New Roman" panose="02020603050405020304" pitchFamily="18" charset="0"/>
              </a:rPr>
              <a:t> ta </a:t>
            </a:r>
            <a:r>
              <a:rPr lang="en-US" sz="1800" dirty="0" err="1">
                <a:solidFill>
                  <a:srgbClr val="000000"/>
                </a:solidFill>
                <a:latin typeface="Times New Roman" panose="02020603050405020304" pitchFamily="18" charset="0"/>
              </a:rPr>
              <a:t>có</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thể</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cài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dặt.Cuộc</a:t>
            </a:r>
            <a:endParaRPr lang="en-US" sz="1800" dirty="0">
              <a:solidFill>
                <a:srgbClr val="000000"/>
              </a:solidFill>
              <a:latin typeface="Times New Roman" panose="02020603050405020304" pitchFamily="18" charset="0"/>
            </a:endParaRPr>
          </a:p>
          <a:p>
            <a:r>
              <a:rPr lang="en-US" sz="1800" dirty="0" err="1">
                <a:solidFill>
                  <a:srgbClr val="000000"/>
                </a:solidFill>
                <a:latin typeface="Times New Roman" panose="02020603050405020304" pitchFamily="18" charset="0"/>
              </a:rPr>
              <a:t>sống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của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bạn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sẽ</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tuoi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dẹp</a:t>
            </a:r>
            <a:r>
              <a:rPr lang="en-US" sz="1800" dirty="0">
                <a:solidFill>
                  <a:srgbClr val="000000"/>
                </a:solidFill>
                <a:latin typeface="Times New Roman" panose="02020603050405020304" pitchFamily="18" charset="0"/>
              </a:rPr>
              <a:t> hon </a:t>
            </a:r>
            <a:r>
              <a:rPr lang="en-US" sz="1800" dirty="0" err="1">
                <a:solidFill>
                  <a:srgbClr val="000000"/>
                </a:solidFill>
                <a:latin typeface="Times New Roman" panose="02020603050405020304" pitchFamily="18" charset="0"/>
              </a:rPr>
              <a:t>khi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ngôi</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nhà</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của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bạn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có</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sự</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xuất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hiện</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của</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thiết</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bị</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diều</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khiển</a:t>
            </a:r>
            <a:r>
              <a:rPr lang="en-US" sz="1800" dirty="0">
                <a:solidFill>
                  <a:srgbClr val="000000"/>
                </a:solidFill>
                <a:latin typeface="Times New Roman" panose="02020603050405020304" pitchFamily="18" charset="0"/>
              </a:rPr>
              <a:t> da </a:t>
            </a:r>
            <a:r>
              <a:rPr lang="en-US" sz="1800" dirty="0" err="1">
                <a:solidFill>
                  <a:srgbClr val="000000"/>
                </a:solidFill>
                <a:latin typeface="Times New Roman" panose="02020603050405020304" pitchFamily="18" charset="0"/>
              </a:rPr>
              <a:t>nang</a:t>
            </a:r>
            <a:r>
              <a:rPr lang="en-US" sz="1800" dirty="0">
                <a:solidFill>
                  <a:srgbClr val="000000"/>
                </a:solidFill>
                <a:latin typeface="Times New Roman" panose="02020603050405020304" pitchFamily="18" charset="0"/>
              </a:rPr>
              <a:t> </a:t>
            </a:r>
            <a:r>
              <a:rPr lang="en-US" sz="1800" dirty="0" err="1">
                <a:solidFill>
                  <a:srgbClr val="000000"/>
                </a:solidFill>
                <a:latin typeface="Times New Roman" panose="02020603050405020304" pitchFamily="18" charset="0"/>
              </a:rPr>
              <a:t>này</a:t>
            </a:r>
            <a:r>
              <a:rPr lang="en-US" sz="1800" dirty="0">
                <a:solidFill>
                  <a:srgbClr val="000000"/>
                </a:solidFill>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C2C8976B-75FD-4AA7-B8E6-6001159FF7AC}" type="slidenum">
              <a:rPr lang="en-US" smtClean="0"/>
              <a:t>17</a:t>
            </a:fld>
            <a:endParaRPr lang="en-US"/>
          </a:p>
        </p:txBody>
      </p:sp>
    </p:spTree>
    <p:extLst>
      <p:ext uri="{BB962C8B-B14F-4D97-AF65-F5344CB8AC3E}">
        <p14:creationId xmlns:p14="http://schemas.microsoft.com/office/powerpoint/2010/main" val="228955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103501" y="1485116"/>
            <a:ext cx="6829425" cy="3381027"/>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2813812" y="1754835"/>
            <a:ext cx="3516375" cy="635000"/>
          </a:xfrm>
          <a:prstGeom prst="rect">
            <a:avLst/>
          </a:prstGeom>
        </p:spPr>
        <p:txBody>
          <a:bodyPr wrap="square" lIns="0" tIns="0" rIns="0" bIns="0">
            <a:spAutoFit/>
          </a:bodyPr>
          <a:lstStyle>
            <a:lvl1pPr>
              <a:defRPr sz="4000" b="0" i="0">
                <a:solidFill>
                  <a:srgbClr val="585858"/>
                </a:solidFill>
                <a:latin typeface="Noto Sans CJK JP Regular"/>
                <a:cs typeface="Noto Sans CJK JP Regular"/>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0" i="0">
                <a:solidFill>
                  <a:srgbClr val="3A3838"/>
                </a:solidFill>
                <a:latin typeface="Noto Sans CJK JP Regular"/>
                <a:cs typeface="Noto Sans CJK JP Regular"/>
              </a:defRPr>
            </a:lvl1pPr>
          </a:lstStyle>
          <a:p>
            <a:endParaRPr/>
          </a:p>
        </p:txBody>
      </p:sp>
      <p:sp>
        <p:nvSpPr>
          <p:cNvPr id="3" name="Holder 3"/>
          <p:cNvSpPr>
            <a:spLocks noGrp="1"/>
          </p:cNvSpPr>
          <p:nvPr>
            <p:ph type="body" idx="1"/>
          </p:nvPr>
        </p:nvSpPr>
        <p:spPr/>
        <p:txBody>
          <a:bodyPr lIns="0" tIns="0" rIns="0" bIns="0"/>
          <a:lstStyle>
            <a:lvl1pPr>
              <a:defRPr sz="1200" b="0" i="0">
                <a:solidFill>
                  <a:schemeClr val="tx1"/>
                </a:solidFill>
                <a:latin typeface="Noto Sans CJK JP Regular"/>
                <a:cs typeface="Noto Sans CJK JP Regula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4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339852" y="2362200"/>
            <a:ext cx="1728216" cy="2375916"/>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6509004" y="1827276"/>
            <a:ext cx="2089403" cy="3214116"/>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1738883" y="877824"/>
            <a:ext cx="4770120" cy="3375660"/>
          </a:xfrm>
          <a:prstGeom prst="rect">
            <a:avLst/>
          </a:prstGeom>
          <a:blipFill>
            <a:blip r:embed="rId5"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100" b="0" i="0">
                <a:solidFill>
                  <a:srgbClr val="3A3838"/>
                </a:solidFill>
                <a:latin typeface="Noto Sans CJK JP Regular"/>
                <a:cs typeface="Noto Sans CJK JP Regular"/>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0" i="0">
                <a:solidFill>
                  <a:srgbClr val="3A3838"/>
                </a:solidFill>
                <a:latin typeface="Noto Sans CJK JP Regular"/>
                <a:cs typeface="Noto Sans CJK JP Regula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499"/>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3823589" y="2611882"/>
            <a:ext cx="1496821" cy="345439"/>
          </a:xfrm>
          <a:prstGeom prst="rect">
            <a:avLst/>
          </a:prstGeom>
        </p:spPr>
        <p:txBody>
          <a:bodyPr wrap="square" lIns="0" tIns="0" rIns="0" bIns="0">
            <a:spAutoFit/>
          </a:bodyPr>
          <a:lstStyle>
            <a:lvl1pPr>
              <a:defRPr sz="2100" b="0" i="0">
                <a:solidFill>
                  <a:srgbClr val="3A3838"/>
                </a:solidFill>
                <a:latin typeface="Noto Sans CJK JP Regular"/>
                <a:cs typeface="Noto Sans CJK JP Regular"/>
              </a:defRPr>
            </a:lvl1pPr>
          </a:lstStyle>
          <a:p>
            <a:endParaRPr/>
          </a:p>
        </p:txBody>
      </p:sp>
      <p:sp>
        <p:nvSpPr>
          <p:cNvPr id="3" name="Holder 3"/>
          <p:cNvSpPr>
            <a:spLocks noGrp="1"/>
          </p:cNvSpPr>
          <p:nvPr>
            <p:ph type="body" idx="1"/>
          </p:nvPr>
        </p:nvSpPr>
        <p:spPr>
          <a:xfrm>
            <a:off x="677595" y="1527428"/>
            <a:ext cx="7788808" cy="2586990"/>
          </a:xfrm>
          <a:prstGeom prst="rect">
            <a:avLst/>
          </a:prstGeom>
        </p:spPr>
        <p:txBody>
          <a:bodyPr wrap="square" lIns="0" tIns="0" rIns="0" bIns="0">
            <a:spAutoFit/>
          </a:bodyPr>
          <a:lstStyle>
            <a:lvl1pPr>
              <a:defRPr sz="1200" b="0" i="0">
                <a:solidFill>
                  <a:schemeClr val="tx1"/>
                </a:solidFill>
                <a:latin typeface="Noto Sans CJK JP Regular"/>
                <a:cs typeface="Noto Sans CJK JP Regular"/>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3/5/2021</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7.jp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 y="0"/>
            <a:ext cx="9220200" cy="57535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0" y="133350"/>
            <a:ext cx="1193775" cy="4325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object 2"/>
          <p:cNvSpPr txBox="1">
            <a:spLocks/>
          </p:cNvSpPr>
          <p:nvPr/>
        </p:nvSpPr>
        <p:spPr>
          <a:xfrm>
            <a:off x="381000" y="3842539"/>
            <a:ext cx="3802944" cy="795089"/>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sz="1400" b="1" kern="0" spc="105" dirty="0">
                <a:latin typeface="Times New Roman" panose="02020603050405020304" pitchFamily="18" charset="0"/>
                <a:cs typeface="Times New Roman" panose="02020603050405020304" pitchFamily="18" charset="0"/>
              </a:rPr>
              <a:t>C</a:t>
            </a:r>
            <a:r>
              <a:rPr lang="en-US" sz="1400" b="1" dirty="0">
                <a:latin typeface="Times New Roman" panose="02020603050405020304" pitchFamily="18" charset="0"/>
                <a:cs typeface="Times New Roman" panose="02020603050405020304" pitchFamily="18" charset="0"/>
              </a:rPr>
              <a:t>ÔNG TẮC CẢM ỨNG THÔNG MINH</a:t>
            </a:r>
            <a:br>
              <a:rPr lang="en-US" sz="1400" b="1"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Touch Classic Smart Switch</a:t>
            </a:r>
            <a:endParaRPr lang="en-US" sz="1400" b="1" kern="0" dirty="0">
              <a:latin typeface="Times New Roman" panose="02020603050405020304" pitchFamily="18" charset="0"/>
              <a:cs typeface="Times New Roman" panose="02020603050405020304" pitchFamily="18" charset="0"/>
            </a:endParaRPr>
          </a:p>
          <a:p>
            <a:pPr marL="12700" algn="ctr">
              <a:spcBef>
                <a:spcPts val="100"/>
              </a:spcBef>
            </a:pPr>
            <a:r>
              <a:rPr lang="en-US" sz="1400" b="1" kern="0" dirty="0">
                <a:latin typeface="Times New Roman" panose="02020603050405020304" pitchFamily="18" charset="0"/>
                <a:cs typeface="Times New Roman" panose="02020603050405020304" pitchFamily="18" charset="0"/>
              </a:rPr>
              <a:t>T30W1Z-</a:t>
            </a:r>
            <a:r>
              <a:rPr lang="en-US" sz="1800" b="1" kern="0" dirty="0">
                <a:latin typeface="Times New Roman" panose="02020603050405020304" pitchFamily="18" charset="0"/>
                <a:cs typeface="Times New Roman" panose="02020603050405020304" pitchFamily="18" charset="0"/>
              </a:rPr>
              <a:t> </a:t>
            </a:r>
            <a:r>
              <a:rPr lang="en-US" sz="1400" b="1" kern="0" dirty="0">
                <a:latin typeface="Times New Roman" panose="02020603050405020304" pitchFamily="18" charset="0"/>
                <a:cs typeface="Times New Roman" panose="02020603050405020304" pitchFamily="18" charset="0"/>
              </a:rPr>
              <a:t>T30W2Z- T30W3Z</a:t>
            </a:r>
            <a:endParaRPr lang="en-US" sz="1400" dirty="0">
              <a:latin typeface="Times New Roman" panose="02020603050405020304" pitchFamily="18" charset="0"/>
              <a:cs typeface="Times New Roman" panose="02020603050405020304" pitchFamily="18" charset="0"/>
            </a:endParaRPr>
          </a:p>
        </p:txBody>
      </p:sp>
      <p:sp>
        <p:nvSpPr>
          <p:cNvPr id="19" name="object 2"/>
          <p:cNvSpPr txBox="1">
            <a:spLocks/>
          </p:cNvSpPr>
          <p:nvPr/>
        </p:nvSpPr>
        <p:spPr>
          <a:xfrm>
            <a:off x="228600" y="49133"/>
            <a:ext cx="5334000" cy="641201"/>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sz="2000" kern="0" spc="105" dirty="0">
                <a:latin typeface="Times New Roman" panose="02020603050405020304" pitchFamily="18" charset="0"/>
                <a:cs typeface="Times New Roman" panose="02020603050405020304" pitchFamily="18" charset="0"/>
              </a:rPr>
              <a:t>II . Công </a:t>
            </a:r>
            <a:r>
              <a:rPr lang="en-US" sz="2000" kern="0" spc="105" dirty="0" err="1">
                <a:latin typeface="Times New Roman" panose="02020603050405020304" pitchFamily="18" charset="0"/>
                <a:cs typeface="Times New Roman" panose="02020603050405020304" pitchFamily="18" charset="0"/>
              </a:rPr>
              <a:t>tắc</a:t>
            </a:r>
            <a:r>
              <a:rPr lang="en-US" sz="2000" kern="0" spc="105" dirty="0">
                <a:latin typeface="Times New Roman" panose="02020603050405020304" pitchFamily="18" charset="0"/>
                <a:cs typeface="Times New Roman" panose="02020603050405020304" pitchFamily="18" charset="0"/>
              </a:rPr>
              <a:t> </a:t>
            </a:r>
            <a:r>
              <a:rPr lang="en-US" sz="2000" kern="0" spc="105" dirty="0" err="1">
                <a:latin typeface="Times New Roman" panose="02020603050405020304" pitchFamily="18" charset="0"/>
                <a:cs typeface="Times New Roman" panose="02020603050405020304" pitchFamily="18" charset="0"/>
              </a:rPr>
              <a:t>điều</a:t>
            </a:r>
            <a:r>
              <a:rPr lang="en-US" sz="2000" kern="0" spc="105" dirty="0">
                <a:latin typeface="Times New Roman" panose="02020603050405020304" pitchFamily="18" charset="0"/>
                <a:cs typeface="Times New Roman" panose="02020603050405020304" pitchFamily="18" charset="0"/>
              </a:rPr>
              <a:t> </a:t>
            </a:r>
            <a:r>
              <a:rPr lang="en-US" sz="2000" kern="0" spc="105" dirty="0" err="1">
                <a:latin typeface="Times New Roman" panose="02020603050405020304" pitchFamily="18" charset="0"/>
                <a:cs typeface="Times New Roman" panose="02020603050405020304" pitchFamily="18" charset="0"/>
              </a:rPr>
              <a:t>khiển</a:t>
            </a:r>
            <a:r>
              <a:rPr lang="en-US" sz="2000" kern="0" spc="105" dirty="0">
                <a:latin typeface="Times New Roman" panose="02020603050405020304" pitchFamily="18" charset="0"/>
                <a:cs typeface="Times New Roman" panose="02020603050405020304" pitchFamily="18" charset="0"/>
              </a:rPr>
              <a:t> </a:t>
            </a:r>
            <a:r>
              <a:rPr lang="en-US" sz="2000" kern="0" spc="105" dirty="0" err="1">
                <a:latin typeface="Times New Roman" panose="02020603050405020304" pitchFamily="18" charset="0"/>
                <a:cs typeface="Times New Roman" panose="02020603050405020304" pitchFamily="18" charset="0"/>
              </a:rPr>
              <a:t>thiết</a:t>
            </a:r>
            <a:r>
              <a:rPr lang="en-US" sz="2000" kern="0" spc="105" dirty="0">
                <a:latin typeface="Times New Roman" panose="02020603050405020304" pitchFamily="18" charset="0"/>
                <a:cs typeface="Times New Roman" panose="02020603050405020304" pitchFamily="18" charset="0"/>
              </a:rPr>
              <a:t> </a:t>
            </a:r>
            <a:r>
              <a:rPr lang="en-US" sz="2000" kern="0" spc="105" dirty="0" err="1">
                <a:latin typeface="Times New Roman" panose="02020603050405020304" pitchFamily="18" charset="0"/>
                <a:cs typeface="Times New Roman" panose="02020603050405020304" pitchFamily="18" charset="0"/>
              </a:rPr>
              <a:t>bị</a:t>
            </a:r>
            <a:endParaRPr lang="en-US" sz="2000" kern="0" spc="105" dirty="0">
              <a:latin typeface="Times New Roman" panose="02020603050405020304" pitchFamily="18" charset="0"/>
              <a:cs typeface="Times New Roman" panose="02020603050405020304" pitchFamily="18" charset="0"/>
            </a:endParaRPr>
          </a:p>
          <a:p>
            <a:pPr marL="12700">
              <a:spcBef>
                <a:spcPts val="100"/>
              </a:spcBef>
            </a:pPr>
            <a:endParaRPr lang="en-US" sz="2000" kern="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36689" y="590550"/>
            <a:ext cx="4763911" cy="283845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1"/>
            <a:ext cx="43434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object 2"/>
          <p:cNvSpPr txBox="1">
            <a:spLocks/>
          </p:cNvSpPr>
          <p:nvPr/>
        </p:nvSpPr>
        <p:spPr>
          <a:xfrm>
            <a:off x="609600" y="285750"/>
            <a:ext cx="3200400" cy="1133644"/>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b="1" kern="0" spc="105" dirty="0">
                <a:solidFill>
                  <a:schemeClr val="bg1"/>
                </a:solidFill>
                <a:latin typeface="Times New Roman" panose="02020603050405020304" pitchFamily="18" charset="0"/>
                <a:cs typeface="Times New Roman" panose="02020603050405020304" pitchFamily="18" charset="0"/>
              </a:rPr>
              <a:t>C</a:t>
            </a:r>
            <a:r>
              <a:rPr lang="en-US" b="1" dirty="0">
                <a:solidFill>
                  <a:schemeClr val="bg1"/>
                </a:solidFill>
                <a:latin typeface="Times New Roman" panose="02020603050405020304" pitchFamily="18" charset="0"/>
                <a:cs typeface="Times New Roman" panose="02020603050405020304" pitchFamily="18" charset="0"/>
              </a:rPr>
              <a:t>ông </a:t>
            </a:r>
            <a:r>
              <a:rPr lang="en-US" b="1" dirty="0" err="1">
                <a:solidFill>
                  <a:schemeClr val="bg1"/>
                </a:solidFill>
                <a:latin typeface="Times New Roman" panose="02020603050405020304" pitchFamily="18" charset="0"/>
                <a:cs typeface="Times New Roman" panose="02020603050405020304" pitchFamily="18" charset="0"/>
              </a:rPr>
              <a:t>tắc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cơ</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thông</a:t>
            </a:r>
            <a:r>
              <a:rPr lang="en-US" b="1" dirty="0">
                <a:solidFill>
                  <a:schemeClr val="bg1"/>
                </a:solidFill>
                <a:latin typeface="Times New Roman" panose="02020603050405020304" pitchFamily="18" charset="0"/>
                <a:cs typeface="Times New Roman" panose="02020603050405020304" pitchFamily="18" charset="0"/>
              </a:rPr>
              <a:t> minh</a:t>
            </a:r>
            <a:br>
              <a:rPr lang="en-US" b="1" dirty="0">
                <a:solidFill>
                  <a:schemeClr val="bg1"/>
                </a:solidFill>
                <a:latin typeface="Times New Roman" panose="02020603050405020304" pitchFamily="18" charset="0"/>
                <a:cs typeface="Times New Roman" panose="02020603050405020304" pitchFamily="18" charset="0"/>
              </a:rPr>
            </a:br>
            <a:r>
              <a:rPr lang="en-US" dirty="0">
                <a:solidFill>
                  <a:schemeClr val="bg1"/>
                </a:solidFill>
                <a:latin typeface="Times New Roman" panose="02020603050405020304" pitchFamily="18" charset="0"/>
                <a:cs typeface="Times New Roman" panose="02020603050405020304" pitchFamily="18" charset="0"/>
              </a:rPr>
              <a:t>GEEKRAV</a:t>
            </a:r>
            <a:br>
              <a:rPr lang="en-US" dirty="0">
                <a:solidFill>
                  <a:schemeClr val="bg1"/>
                </a:solidFill>
                <a:latin typeface="Times New Roman" panose="02020603050405020304" pitchFamily="18" charset="0"/>
                <a:cs typeface="Times New Roman" panose="02020603050405020304" pitchFamily="18" charset="0"/>
              </a:rPr>
            </a:br>
            <a:r>
              <a:rPr lang="en-US" dirty="0">
                <a:solidFill>
                  <a:schemeClr val="bg1"/>
                </a:solidFill>
                <a:latin typeface="Times New Roman" panose="02020603050405020304" pitchFamily="18" charset="0"/>
                <a:cs typeface="Times New Roman" panose="02020603050405020304" pitchFamily="18" charset="0"/>
              </a:rPr>
              <a:t>ZigBee Smart Switch</a:t>
            </a:r>
          </a:p>
          <a:p>
            <a:pPr marL="12700" algn="ctr">
              <a:spcBef>
                <a:spcPts val="100"/>
              </a:spcBef>
            </a:pPr>
            <a:r>
              <a:rPr lang="en-US" b="1" kern="0" dirty="0">
                <a:solidFill>
                  <a:schemeClr val="bg1"/>
                </a:solidFill>
                <a:latin typeface="Times New Roman" panose="02020603050405020304" pitchFamily="18" charset="0"/>
                <a:cs typeface="Times New Roman" panose="02020603050405020304" pitchFamily="18" charset="0"/>
              </a:rPr>
              <a:t>T22W1Z- T22W2Z- T22W3Z</a:t>
            </a:r>
          </a:p>
        </p:txBody>
      </p:sp>
      <p:sp>
        <p:nvSpPr>
          <p:cNvPr id="5" name="Title 4"/>
          <p:cNvSpPr>
            <a:spLocks noGrp="1"/>
          </p:cNvSpPr>
          <p:nvPr>
            <p:ph type="title"/>
          </p:nvPr>
        </p:nvSpPr>
        <p:spPr>
          <a:xfrm>
            <a:off x="372012" y="3790950"/>
            <a:ext cx="3415410" cy="1217168"/>
          </a:xfrm>
        </p:spPr>
        <p:txBody>
          <a:bodyPr/>
          <a:lstStyle/>
          <a:p>
            <a:r>
              <a:rPr lang="en-US" sz="1200" b="1" dirty="0">
                <a:solidFill>
                  <a:schemeClr val="bg1"/>
                </a:solidFill>
                <a:latin typeface="Times New Roman" panose="02020603050405020304" pitchFamily="18" charset="0"/>
                <a:cs typeface="Times New Roman" panose="02020603050405020304" pitchFamily="18" charset="0"/>
              </a:rPr>
              <a:t>T</a:t>
            </a:r>
            <a:r>
              <a:rPr lang="vi-VN" sz="1200" b="1" dirty="0">
                <a:solidFill>
                  <a:schemeClr val="bg1"/>
                </a:solidFill>
                <a:latin typeface="Times New Roman" panose="02020603050405020304" pitchFamily="18" charset="0"/>
                <a:cs typeface="Times New Roman" panose="02020603050405020304" pitchFamily="18" charset="0"/>
              </a:rPr>
              <a:t>HÔNG SỐ</a:t>
            </a:r>
            <a:r>
              <a:rPr lang="en-US" sz="1200" b="1" dirty="0">
                <a:solidFill>
                  <a:schemeClr val="bg1"/>
                </a:solidFill>
                <a:latin typeface="Times New Roman" panose="02020603050405020304" pitchFamily="18" charset="0"/>
                <a:cs typeface="Times New Roman" panose="02020603050405020304" pitchFamily="18" charset="0"/>
              </a:rPr>
              <a:t> :</a:t>
            </a:r>
            <a:br>
              <a:rPr lang="en-US" sz="1200" dirty="0">
                <a:solidFill>
                  <a:schemeClr val="bg1"/>
                </a:solidFill>
                <a:latin typeface="Times New Roman" panose="02020603050405020304" pitchFamily="18" charset="0"/>
                <a:cs typeface="Times New Roman" panose="02020603050405020304" pitchFamily="18" charset="0"/>
              </a:rPr>
            </a:br>
            <a:r>
              <a:rPr lang="vi-VN" sz="1200" dirty="0">
                <a:solidFill>
                  <a:schemeClr val="bg1"/>
                </a:solidFill>
                <a:latin typeface="Times New Roman" panose="02020603050405020304" pitchFamily="18" charset="0"/>
                <a:cs typeface="Times New Roman" panose="02020603050405020304" pitchFamily="18" charset="0"/>
              </a:rPr>
              <a:t> Giao thức không dây : Zigbee HA, tần số 2.4GHz</a:t>
            </a:r>
            <a:br>
              <a:rPr lang="en-US" sz="1200" dirty="0">
                <a:solidFill>
                  <a:schemeClr val="bg1"/>
                </a:solidFill>
                <a:latin typeface="Times New Roman" panose="02020603050405020304" pitchFamily="18" charset="0"/>
                <a:cs typeface="Times New Roman" panose="02020603050405020304" pitchFamily="18" charset="0"/>
              </a:rPr>
            </a:br>
            <a:r>
              <a:rPr lang="vi-VN" sz="1200" dirty="0">
                <a:solidFill>
                  <a:schemeClr val="bg1"/>
                </a:solidFill>
                <a:latin typeface="Times New Roman" panose="02020603050405020304" pitchFamily="18" charset="0"/>
                <a:cs typeface="Times New Roman" panose="02020603050405020304" pitchFamily="18" charset="0"/>
              </a:rPr>
              <a:t>Công suất : 600W </a:t>
            </a:r>
            <a:r>
              <a:rPr lang="en-US" sz="1200" dirty="0">
                <a:solidFill>
                  <a:schemeClr val="bg1"/>
                </a:solidFill>
                <a:latin typeface="Times New Roman" panose="02020603050405020304" pitchFamily="18" charset="0"/>
                <a:cs typeface="Times New Roman" panose="02020603050405020304" pitchFamily="18" charset="0"/>
              </a:rPr>
              <a:t> ( 3 </a:t>
            </a:r>
            <a:r>
              <a:rPr lang="en-US" sz="1200" dirty="0" err="1">
                <a:solidFill>
                  <a:schemeClr val="bg1"/>
                </a:solidFill>
                <a:latin typeface="Times New Roman" panose="02020603050405020304" pitchFamily="18" charset="0"/>
                <a:cs typeface="Times New Roman" panose="02020603050405020304" pitchFamily="18" charset="0"/>
              </a:rPr>
              <a:t>nút</a:t>
            </a:r>
            <a:r>
              <a:rPr lang="en-US" sz="1200" dirty="0">
                <a:solidFill>
                  <a:schemeClr val="bg1"/>
                </a:solidFill>
                <a:latin typeface="Times New Roman" panose="02020603050405020304" pitchFamily="18" charset="0"/>
                <a:cs typeface="Times New Roman" panose="02020603050405020304" pitchFamily="18" charset="0"/>
              </a:rPr>
              <a:t> 200W/1 </a:t>
            </a:r>
            <a:r>
              <a:rPr lang="en-US" sz="1200" dirty="0" err="1">
                <a:solidFill>
                  <a:schemeClr val="bg1"/>
                </a:solidFill>
                <a:latin typeface="Times New Roman" panose="02020603050405020304" pitchFamily="18" charset="0"/>
                <a:cs typeface="Times New Roman" panose="02020603050405020304" pitchFamily="18" charset="0"/>
              </a:rPr>
              <a:t>đầu</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tải</a:t>
            </a:r>
            <a:r>
              <a:rPr lang="en-US" sz="1200" dirty="0">
                <a:solidFill>
                  <a:schemeClr val="bg1"/>
                </a:solidFill>
                <a:latin typeface="Times New Roman" panose="02020603050405020304" pitchFamily="18" charset="0"/>
                <a:cs typeface="Times New Roman" panose="02020603050405020304" pitchFamily="18" charset="0"/>
              </a:rPr>
              <a:t>)</a:t>
            </a:r>
            <a:br>
              <a:rPr lang="en-US" sz="1200" dirty="0">
                <a:solidFill>
                  <a:schemeClr val="bg1"/>
                </a:solidFill>
                <a:latin typeface="Times New Roman" panose="02020603050405020304" pitchFamily="18" charset="0"/>
                <a:cs typeface="Times New Roman" panose="02020603050405020304" pitchFamily="18" charset="0"/>
              </a:rPr>
            </a:br>
            <a:r>
              <a:rPr lang="vi-VN" sz="1200" dirty="0">
                <a:solidFill>
                  <a:schemeClr val="bg1"/>
                </a:solidFill>
                <a:latin typeface="Times New Roman" panose="02020603050405020304" pitchFamily="18" charset="0"/>
                <a:cs typeface="Times New Roman" panose="02020603050405020304" pitchFamily="18" charset="0"/>
              </a:rPr>
              <a:t>Khoảng cách không dây : 100m (không vật cản)</a:t>
            </a:r>
            <a:br>
              <a:rPr lang="en-US" sz="1200" dirty="0">
                <a:solidFill>
                  <a:schemeClr val="bg1"/>
                </a:solidFill>
                <a:latin typeface="Times New Roman" panose="02020603050405020304" pitchFamily="18" charset="0"/>
                <a:cs typeface="Times New Roman" panose="02020603050405020304" pitchFamily="18" charset="0"/>
              </a:rPr>
            </a:br>
            <a:r>
              <a:rPr lang="en-US" sz="1200" dirty="0" err="1">
                <a:solidFill>
                  <a:schemeClr val="bg1"/>
                </a:solidFill>
                <a:latin typeface="Times New Roman" panose="02020603050405020304" pitchFamily="18" charset="0"/>
                <a:cs typeface="Times New Roman" panose="02020603050405020304" pitchFamily="18" charset="0"/>
              </a:rPr>
              <a:t>Chất</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liệu</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Mặt</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nhôm</a:t>
            </a:r>
            <a:endParaRPr lang="en-US" sz="1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772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4572000" cy="4248150"/>
          </a:xfrm>
          <a:prstGeom prst="rect">
            <a:avLst/>
          </a:prstGeom>
        </p:spPr>
      </p:pic>
      <p:pic>
        <p:nvPicPr>
          <p:cNvPr id="5" name="Picture 4"/>
          <p:cNvPicPr>
            <a:picLocks noChangeAspect="1"/>
          </p:cNvPicPr>
          <p:nvPr/>
        </p:nvPicPr>
        <p:blipFill>
          <a:blip r:embed="rId4"/>
          <a:stretch>
            <a:fillRect/>
          </a:stretch>
        </p:blipFill>
        <p:spPr>
          <a:xfrm>
            <a:off x="4572000" y="1"/>
            <a:ext cx="4572000" cy="2625726"/>
          </a:xfrm>
          <a:prstGeom prst="rect">
            <a:avLst/>
          </a:prstGeom>
        </p:spPr>
      </p:pic>
      <p:pic>
        <p:nvPicPr>
          <p:cNvPr id="6" name="Picture 5"/>
          <p:cNvPicPr>
            <a:picLocks noChangeAspect="1"/>
          </p:cNvPicPr>
          <p:nvPr/>
        </p:nvPicPr>
        <p:blipFill>
          <a:blip r:embed="rId5"/>
          <a:stretch>
            <a:fillRect/>
          </a:stretch>
        </p:blipFill>
        <p:spPr>
          <a:xfrm>
            <a:off x="4572000" y="2625727"/>
            <a:ext cx="4572000" cy="2517774"/>
          </a:xfrm>
          <a:prstGeom prst="rect">
            <a:avLst/>
          </a:prstGeom>
        </p:spPr>
      </p:pic>
      <p:sp>
        <p:nvSpPr>
          <p:cNvPr id="8" name="object 2"/>
          <p:cNvSpPr txBox="1">
            <a:spLocks/>
          </p:cNvSpPr>
          <p:nvPr/>
        </p:nvSpPr>
        <p:spPr>
          <a:xfrm>
            <a:off x="9766" y="15629"/>
            <a:ext cx="2047633" cy="1010533"/>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sz="1600" b="1" kern="0" spc="105" dirty="0">
                <a:solidFill>
                  <a:schemeClr val="bg1"/>
                </a:solidFill>
                <a:latin typeface="Times New Roman" panose="02020603050405020304" pitchFamily="18" charset="0"/>
                <a:cs typeface="Times New Roman" panose="02020603050405020304" pitchFamily="18" charset="0"/>
              </a:rPr>
              <a:t>C</a:t>
            </a:r>
            <a:r>
              <a:rPr lang="en-US" sz="1600" b="1" dirty="0">
                <a:solidFill>
                  <a:schemeClr val="bg1"/>
                </a:solidFill>
                <a:latin typeface="Times New Roman" panose="02020603050405020304" pitchFamily="18" charset="0"/>
                <a:cs typeface="Times New Roman" panose="02020603050405020304" pitchFamily="18" charset="0"/>
              </a:rPr>
              <a:t>ông </a:t>
            </a:r>
            <a:r>
              <a:rPr lang="en-US" sz="1600" b="1" dirty="0" err="1">
                <a:solidFill>
                  <a:schemeClr val="bg1"/>
                </a:solidFill>
                <a:latin typeface="Times New Roman" panose="02020603050405020304" pitchFamily="18" charset="0"/>
                <a:cs typeface="Times New Roman" panose="02020603050405020304" pitchFamily="18" charset="0"/>
              </a:rPr>
              <a:t>tắc</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err="1">
                <a:solidFill>
                  <a:schemeClr val="bg1"/>
                </a:solidFill>
                <a:latin typeface="Times New Roman" panose="02020603050405020304" pitchFamily="18" charset="0"/>
                <a:cs typeface="Times New Roman" panose="02020603050405020304" pitchFamily="18" charset="0"/>
              </a:rPr>
              <a:t>cơ</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err="1">
                <a:solidFill>
                  <a:schemeClr val="bg1"/>
                </a:solidFill>
                <a:latin typeface="Times New Roman" panose="02020603050405020304" pitchFamily="18" charset="0"/>
                <a:cs typeface="Times New Roman" panose="02020603050405020304" pitchFamily="18" charset="0"/>
              </a:rPr>
              <a:t>thông</a:t>
            </a:r>
            <a:r>
              <a:rPr lang="en-US" sz="1600" b="1" dirty="0">
                <a:solidFill>
                  <a:schemeClr val="bg1"/>
                </a:solidFill>
                <a:latin typeface="Times New Roman" panose="02020603050405020304" pitchFamily="18" charset="0"/>
                <a:cs typeface="Times New Roman" panose="02020603050405020304" pitchFamily="18" charset="0"/>
              </a:rPr>
              <a:t> minh</a:t>
            </a:r>
            <a:br>
              <a:rPr lang="en-US" sz="1600" b="1" dirty="0">
                <a:solidFill>
                  <a:schemeClr val="bg1"/>
                </a:solidFill>
                <a:latin typeface="Times New Roman" panose="02020603050405020304" pitchFamily="18" charset="0"/>
                <a:cs typeface="Times New Roman" panose="02020603050405020304" pitchFamily="18" charset="0"/>
              </a:rPr>
            </a:br>
            <a:r>
              <a:rPr lang="en-US" sz="1600" b="1" dirty="0" err="1">
                <a:solidFill>
                  <a:schemeClr val="bg1"/>
                </a:solidFill>
                <a:latin typeface="Times New Roman" panose="02020603050405020304" pitchFamily="18" charset="0"/>
                <a:cs typeface="Times New Roman" panose="02020603050405020304" pitchFamily="18" charset="0"/>
              </a:rPr>
              <a:t>Mix</a:t>
            </a:r>
            <a:r>
              <a:rPr lang="en-US" sz="1600" dirty="0" err="1">
                <a:solidFill>
                  <a:schemeClr val="bg1"/>
                </a:solidFill>
                <a:latin typeface="Times New Roman" panose="02020603050405020304" pitchFamily="18" charset="0"/>
                <a:cs typeface="Times New Roman" panose="02020603050405020304" pitchFamily="18" charset="0"/>
              </a:rPr>
              <a:t>Switch</a:t>
            </a:r>
            <a:endParaRPr lang="en-US" sz="1600" dirty="0">
              <a:solidFill>
                <a:schemeClr val="bg1"/>
              </a:solidFill>
              <a:latin typeface="Times New Roman" panose="02020603050405020304" pitchFamily="18" charset="0"/>
              <a:cs typeface="Times New Roman" panose="02020603050405020304" pitchFamily="18" charset="0"/>
            </a:endParaRPr>
          </a:p>
          <a:p>
            <a:pPr marL="12700" algn="ctr">
              <a:spcBef>
                <a:spcPts val="100"/>
              </a:spcBef>
            </a:pPr>
            <a:endParaRPr lang="en-US" sz="1600" b="1" kern="0"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D426D21-54CC-4A74-AF39-FC8621435C6D}"/>
              </a:ext>
            </a:extLst>
          </p:cNvPr>
          <p:cNvSpPr txBox="1"/>
          <p:nvPr/>
        </p:nvSpPr>
        <p:spPr>
          <a:xfrm>
            <a:off x="0" y="4248151"/>
            <a:ext cx="3810000" cy="1015663"/>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T</a:t>
            </a:r>
            <a:r>
              <a:rPr lang="vi-VN" sz="1200" b="1" dirty="0">
                <a:latin typeface="Times New Roman" panose="02020603050405020304" pitchFamily="18" charset="0"/>
                <a:cs typeface="Times New Roman" panose="02020603050405020304" pitchFamily="18" charset="0"/>
              </a:rPr>
              <a:t>HÔNG SỐ</a:t>
            </a:r>
            <a:r>
              <a:rPr lang="en-US" sz="1200" b="1" dirty="0">
                <a:latin typeface="Times New Roman" panose="02020603050405020304" pitchFamily="18" charset="0"/>
                <a:cs typeface="Times New Roman" panose="02020603050405020304" pitchFamily="18" charset="0"/>
              </a:rPr>
              <a:t> :</a:t>
            </a:r>
            <a:br>
              <a:rPr lang="en-US" sz="1200" dirty="0">
                <a:latin typeface="Times New Roman" panose="02020603050405020304" pitchFamily="18" charset="0"/>
                <a:cs typeface="Times New Roman" panose="02020603050405020304" pitchFamily="18" charset="0"/>
              </a:rPr>
            </a:br>
            <a:r>
              <a:rPr lang="vi-VN" sz="1200" dirty="0">
                <a:latin typeface="Times New Roman" panose="02020603050405020304" pitchFamily="18" charset="0"/>
                <a:cs typeface="Times New Roman" panose="02020603050405020304" pitchFamily="18" charset="0"/>
              </a:rPr>
              <a:t> Giao thức không dây : Zigbee HA, tần số 2.4GHz</a:t>
            </a:r>
            <a:br>
              <a:rPr lang="en-US" sz="1200" dirty="0">
                <a:latin typeface="Times New Roman" panose="02020603050405020304" pitchFamily="18" charset="0"/>
                <a:cs typeface="Times New Roman" panose="02020603050405020304" pitchFamily="18" charset="0"/>
              </a:rPr>
            </a:br>
            <a:r>
              <a:rPr lang="vi-VN" sz="1200" dirty="0">
                <a:latin typeface="Times New Roman" panose="02020603050405020304" pitchFamily="18" charset="0"/>
                <a:cs typeface="Times New Roman" panose="02020603050405020304" pitchFamily="18" charset="0"/>
              </a:rPr>
              <a:t>Công suất : </a:t>
            </a:r>
            <a:r>
              <a:rPr lang="en-US" sz="1200" dirty="0">
                <a:latin typeface="Times New Roman" panose="02020603050405020304" pitchFamily="18" charset="0"/>
                <a:cs typeface="Times New Roman" panose="02020603050405020304" pitchFamily="18" charset="0"/>
              </a:rPr>
              <a:t>2</a:t>
            </a:r>
            <a:r>
              <a:rPr lang="vi-VN" sz="1200" dirty="0">
                <a:latin typeface="Times New Roman" panose="02020603050405020304" pitchFamily="18" charset="0"/>
                <a:cs typeface="Times New Roman" panose="02020603050405020304" pitchFamily="18" charset="0"/>
              </a:rPr>
              <a:t>00W </a:t>
            </a:r>
            <a:r>
              <a:rPr lang="en-US" sz="1200" dirty="0">
                <a:latin typeface="Times New Roman" panose="02020603050405020304" pitchFamily="18" charset="0"/>
                <a:cs typeface="Times New Roman" panose="02020603050405020304" pitchFamily="18" charset="0"/>
              </a:rPr>
              <a:t> </a:t>
            </a:r>
          </a:p>
          <a:p>
            <a:r>
              <a:rPr lang="vi-VN" sz="1200" dirty="0">
                <a:latin typeface="Times New Roman" panose="02020603050405020304" pitchFamily="18" charset="0"/>
                <a:cs typeface="Times New Roman" panose="02020603050405020304" pitchFamily="18" charset="0"/>
              </a:rPr>
              <a:t>Khoảng cách không dây : </a:t>
            </a:r>
            <a:r>
              <a:rPr lang="en-US" sz="1200" dirty="0">
                <a:latin typeface="Times New Roman" panose="02020603050405020304" pitchFamily="18" charset="0"/>
                <a:cs typeface="Times New Roman" panose="02020603050405020304" pitchFamily="18" charset="0"/>
              </a:rPr>
              <a:t>8</a:t>
            </a:r>
            <a:r>
              <a:rPr lang="vi-VN" sz="1200" dirty="0">
                <a:latin typeface="Times New Roman" panose="02020603050405020304" pitchFamily="18" charset="0"/>
                <a:cs typeface="Times New Roman" panose="02020603050405020304" pitchFamily="18" charset="0"/>
              </a:rPr>
              <a:t>0m (không vật cản)</a:t>
            </a:r>
            <a:br>
              <a:rPr lang="en-US" sz="1200" dirty="0">
                <a:latin typeface="Times New Roman" panose="02020603050405020304" pitchFamily="18" charset="0"/>
                <a:cs typeface="Times New Roman" panose="02020603050405020304" pitchFamily="18" charset="0"/>
              </a:rPr>
            </a:b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nhôm</a:t>
            </a:r>
            <a:endParaRPr lang="en-US" sz="1200" dirty="0"/>
          </a:p>
        </p:txBody>
      </p:sp>
    </p:spTree>
    <p:extLst>
      <p:ext uri="{BB962C8B-B14F-4D97-AF65-F5344CB8AC3E}">
        <p14:creationId xmlns:p14="http://schemas.microsoft.com/office/powerpoint/2010/main" val="4137755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432757"/>
            <a:ext cx="4459110" cy="2710743"/>
          </a:xfrm>
          <a:prstGeom prst="rect">
            <a:avLst/>
          </a:prstGeom>
        </p:spPr>
      </p:pic>
      <p:pic>
        <p:nvPicPr>
          <p:cNvPr id="2" name="Picture 1"/>
          <p:cNvPicPr>
            <a:picLocks noChangeAspect="1"/>
          </p:cNvPicPr>
          <p:nvPr/>
        </p:nvPicPr>
        <p:blipFill>
          <a:blip r:embed="rId3"/>
          <a:stretch>
            <a:fillRect/>
          </a:stretch>
        </p:blipFill>
        <p:spPr>
          <a:xfrm>
            <a:off x="-1" y="-1"/>
            <a:ext cx="4459111" cy="2432757"/>
          </a:xfrm>
          <a:prstGeom prst="rect">
            <a:avLst/>
          </a:prstGeom>
        </p:spPr>
      </p:pic>
      <p:pic>
        <p:nvPicPr>
          <p:cNvPr id="7" name="Picture 6"/>
          <p:cNvPicPr>
            <a:picLocks noChangeAspect="1"/>
          </p:cNvPicPr>
          <p:nvPr/>
        </p:nvPicPr>
        <p:blipFill>
          <a:blip r:embed="rId4"/>
          <a:stretch>
            <a:fillRect/>
          </a:stretch>
        </p:blipFill>
        <p:spPr>
          <a:xfrm>
            <a:off x="4459111" y="0"/>
            <a:ext cx="4800600" cy="5161139"/>
          </a:xfrm>
          <a:prstGeom prst="rect">
            <a:avLst/>
          </a:prstGeom>
        </p:spPr>
      </p:pic>
    </p:spTree>
    <p:extLst>
      <p:ext uri="{BB962C8B-B14F-4D97-AF65-F5344CB8AC3E}">
        <p14:creationId xmlns:p14="http://schemas.microsoft.com/office/powerpoint/2010/main" val="642632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25672" y="0"/>
            <a:ext cx="5718327" cy="5143500"/>
          </a:xfrm>
          <a:prstGeom prst="rect">
            <a:avLst/>
          </a:prstGeom>
        </p:spPr>
      </p:pic>
      <p:sp>
        <p:nvSpPr>
          <p:cNvPr id="6" name="Title 5">
            <a:extLst>
              <a:ext uri="{FF2B5EF4-FFF2-40B4-BE49-F238E27FC236}">
                <a16:creationId xmlns:a16="http://schemas.microsoft.com/office/drawing/2014/main" id="{D2434B86-9D7F-4ABC-B6EB-01B809BB0FE0}"/>
              </a:ext>
            </a:extLst>
          </p:cNvPr>
          <p:cNvSpPr>
            <a:spLocks noGrp="1"/>
          </p:cNvSpPr>
          <p:nvPr>
            <p:ph type="title"/>
          </p:nvPr>
        </p:nvSpPr>
        <p:spPr>
          <a:xfrm>
            <a:off x="3657600" y="171119"/>
            <a:ext cx="998537" cy="345439"/>
          </a:xfrm>
        </p:spPr>
        <p:txBody>
          <a:bodyPr/>
          <a:lstStyle/>
          <a:p>
            <a:r>
              <a:rPr lang="en-US" b="0" i="0" dirty="0">
                <a:solidFill>
                  <a:schemeClr val="tx1"/>
                </a:solidFill>
                <a:effectLst/>
                <a:latin typeface="PingFang SC"/>
              </a:rPr>
              <a:t>R20W2Z</a:t>
            </a:r>
            <a:endParaRPr lang="en-US" dirty="0">
              <a:solidFill>
                <a:schemeClr val="tx1"/>
              </a:solidFill>
            </a:endParaRPr>
          </a:p>
        </p:txBody>
      </p:sp>
      <p:pic>
        <p:nvPicPr>
          <p:cNvPr id="16" name="Picture 15">
            <a:extLst>
              <a:ext uri="{FF2B5EF4-FFF2-40B4-BE49-F238E27FC236}">
                <a16:creationId xmlns:a16="http://schemas.microsoft.com/office/drawing/2014/main" id="{D60A1728-A92B-4DEC-8B53-F0E15148AD0B}"/>
              </a:ext>
            </a:extLst>
          </p:cNvPr>
          <p:cNvPicPr>
            <a:picLocks noChangeAspect="1"/>
          </p:cNvPicPr>
          <p:nvPr/>
        </p:nvPicPr>
        <p:blipFill>
          <a:blip r:embed="rId4"/>
          <a:stretch>
            <a:fillRect/>
          </a:stretch>
        </p:blipFill>
        <p:spPr>
          <a:xfrm>
            <a:off x="0" y="0"/>
            <a:ext cx="3429000" cy="5143500"/>
          </a:xfrm>
          <a:prstGeom prst="rect">
            <a:avLst/>
          </a:prstGeom>
        </p:spPr>
      </p:pic>
    </p:spTree>
    <p:extLst>
      <p:ext uri="{BB962C8B-B14F-4D97-AF65-F5344CB8AC3E}">
        <p14:creationId xmlns:p14="http://schemas.microsoft.com/office/powerpoint/2010/main" val="3422394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91000" y="0"/>
            <a:ext cx="4953000" cy="5143500"/>
          </a:xfrm>
          <a:prstGeom prst="rect">
            <a:avLst/>
          </a:prstGeom>
        </p:spPr>
      </p:pic>
      <p:pic>
        <p:nvPicPr>
          <p:cNvPr id="5" name="Picture 4"/>
          <p:cNvPicPr>
            <a:picLocks noChangeAspect="1"/>
          </p:cNvPicPr>
          <p:nvPr/>
        </p:nvPicPr>
        <p:blipFill>
          <a:blip r:embed="rId4"/>
          <a:stretch>
            <a:fillRect/>
          </a:stretch>
        </p:blipFill>
        <p:spPr>
          <a:xfrm>
            <a:off x="1" y="0"/>
            <a:ext cx="4191000" cy="5143500"/>
          </a:xfrm>
          <a:prstGeom prst="rect">
            <a:avLst/>
          </a:prstGeom>
        </p:spPr>
      </p:pic>
    </p:spTree>
    <p:extLst>
      <p:ext uri="{BB962C8B-B14F-4D97-AF65-F5344CB8AC3E}">
        <p14:creationId xmlns:p14="http://schemas.microsoft.com/office/powerpoint/2010/main" val="1851231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0" descr="Red Dot Design Award: MixPad S">
            <a:extLst>
              <a:ext uri="{FF2B5EF4-FFF2-40B4-BE49-F238E27FC236}">
                <a16:creationId xmlns:a16="http://schemas.microsoft.com/office/drawing/2014/main" id="{00000000-0008-0000-0000-00001F0000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0"/>
            <a:ext cx="1981200" cy="16651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5334000" y="2269389"/>
            <a:ext cx="2231618" cy="1244953"/>
          </a:xfrm>
          <a:prstGeom prst="rect">
            <a:avLst/>
          </a:prstGeom>
        </p:spPr>
      </p:pic>
      <p:pic>
        <p:nvPicPr>
          <p:cNvPr id="8" name="Picture 7"/>
          <p:cNvPicPr>
            <a:picLocks noChangeAspect="1"/>
          </p:cNvPicPr>
          <p:nvPr/>
        </p:nvPicPr>
        <p:blipFill>
          <a:blip r:embed="rId4"/>
          <a:stretch>
            <a:fillRect/>
          </a:stretch>
        </p:blipFill>
        <p:spPr>
          <a:xfrm>
            <a:off x="3048000" y="2419350"/>
            <a:ext cx="1981200" cy="1053013"/>
          </a:xfrm>
          <a:prstGeom prst="rect">
            <a:avLst/>
          </a:prstGeom>
        </p:spPr>
      </p:pic>
      <p:pic>
        <p:nvPicPr>
          <p:cNvPr id="9" name="Picture 8"/>
          <p:cNvPicPr>
            <a:picLocks noChangeAspect="1"/>
          </p:cNvPicPr>
          <p:nvPr/>
        </p:nvPicPr>
        <p:blipFill>
          <a:blip r:embed="rId5"/>
          <a:stretch>
            <a:fillRect/>
          </a:stretch>
        </p:blipFill>
        <p:spPr>
          <a:xfrm>
            <a:off x="76200" y="2239404"/>
            <a:ext cx="2667000" cy="1304925"/>
          </a:xfrm>
          <a:prstGeom prst="rect">
            <a:avLst/>
          </a:prstGeom>
        </p:spPr>
      </p:pic>
      <p:pic>
        <p:nvPicPr>
          <p:cNvPr id="10" name="Picture 9"/>
          <p:cNvPicPr>
            <a:picLocks noChangeAspect="1"/>
          </p:cNvPicPr>
          <p:nvPr/>
        </p:nvPicPr>
        <p:blipFill>
          <a:blip r:embed="rId6"/>
          <a:stretch>
            <a:fillRect/>
          </a:stretch>
        </p:blipFill>
        <p:spPr>
          <a:xfrm>
            <a:off x="7847840" y="2269389"/>
            <a:ext cx="1147192" cy="1514475"/>
          </a:xfrm>
          <a:prstGeom prst="rect">
            <a:avLst/>
          </a:prstGeom>
        </p:spPr>
      </p:pic>
      <p:pic>
        <p:nvPicPr>
          <p:cNvPr id="11" name="Picture 10"/>
          <p:cNvPicPr>
            <a:picLocks noChangeAspect="1"/>
          </p:cNvPicPr>
          <p:nvPr/>
        </p:nvPicPr>
        <p:blipFill>
          <a:blip r:embed="rId7"/>
          <a:stretch>
            <a:fillRect/>
          </a:stretch>
        </p:blipFill>
        <p:spPr>
          <a:xfrm>
            <a:off x="7565618" y="9172"/>
            <a:ext cx="1180626" cy="1665111"/>
          </a:xfrm>
          <a:prstGeom prst="rect">
            <a:avLst/>
          </a:prstGeom>
        </p:spPr>
      </p:pic>
      <p:cxnSp>
        <p:nvCxnSpPr>
          <p:cNvPr id="14" name="Straight Arrow Connector 13"/>
          <p:cNvCxnSpPr>
            <a:stCxn id="9" idx="0"/>
          </p:cNvCxnSpPr>
          <p:nvPr/>
        </p:nvCxnSpPr>
        <p:spPr>
          <a:xfrm flipV="1">
            <a:off x="1409700" y="1716646"/>
            <a:ext cx="2893368" cy="52275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0"/>
          </p:cNvCxnSpPr>
          <p:nvPr/>
        </p:nvCxnSpPr>
        <p:spPr>
          <a:xfrm flipH="1" flipV="1">
            <a:off x="4331595" y="1676769"/>
            <a:ext cx="2118214" cy="5926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0" idx="0"/>
            <a:endCxn id="4" idx="2"/>
          </p:cNvCxnSpPr>
          <p:nvPr/>
        </p:nvCxnSpPr>
        <p:spPr>
          <a:xfrm flipH="1" flipV="1">
            <a:off x="4343400" y="1665111"/>
            <a:ext cx="4078036" cy="6042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038600" y="1674283"/>
            <a:ext cx="304800" cy="7542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8"/>
          <a:stretch>
            <a:fillRect/>
          </a:stretch>
        </p:blipFill>
        <p:spPr>
          <a:xfrm>
            <a:off x="8635093" y="9172"/>
            <a:ext cx="508907" cy="419100"/>
          </a:xfrm>
          <a:prstGeom prst="rect">
            <a:avLst/>
          </a:prstGeom>
        </p:spPr>
      </p:pic>
      <p:sp>
        <p:nvSpPr>
          <p:cNvPr id="30" name="Title 29"/>
          <p:cNvSpPr>
            <a:spLocks noGrp="1"/>
          </p:cNvSpPr>
          <p:nvPr>
            <p:ph type="title"/>
          </p:nvPr>
        </p:nvSpPr>
        <p:spPr>
          <a:xfrm>
            <a:off x="762000" y="3763372"/>
            <a:ext cx="1981200" cy="830997"/>
          </a:xfrm>
        </p:spPr>
        <p:txBody>
          <a:bodyPr/>
          <a:lstStyle/>
          <a:p>
            <a:pPr algn="ctr"/>
            <a:r>
              <a:rPr lang="en-US" sz="1100" b="1" spc="105" dirty="0">
                <a:latin typeface="Times New Roman" panose="02020603050405020304" pitchFamily="18" charset="0"/>
                <a:cs typeface="Times New Roman" panose="02020603050405020304" pitchFamily="18" charset="0"/>
              </a:rPr>
              <a:t>C</a:t>
            </a:r>
            <a:r>
              <a:rPr lang="en-US" sz="1100" b="1" dirty="0">
                <a:latin typeface="Times New Roman" panose="02020603050405020304" pitchFamily="18" charset="0"/>
                <a:cs typeface="Times New Roman" panose="02020603050405020304" pitchFamily="18" charset="0"/>
              </a:rPr>
              <a:t>ÔNG TẮC CẢM ỨNG THÔNG MINH</a:t>
            </a:r>
            <a:br>
              <a:rPr lang="en-US" sz="1100" b="1" dirty="0">
                <a:latin typeface="Times New Roman" panose="02020603050405020304" pitchFamily="18" charset="0"/>
                <a:cs typeface="Times New Roman" panose="02020603050405020304" pitchFamily="18" charset="0"/>
              </a:rPr>
            </a:br>
            <a:r>
              <a:rPr lang="en-US" sz="1100" b="1" dirty="0">
                <a:latin typeface="Times New Roman" panose="02020603050405020304" pitchFamily="18" charset="0"/>
                <a:cs typeface="Times New Roman" panose="02020603050405020304" pitchFamily="18" charset="0"/>
              </a:rPr>
              <a:t>Touch Classic Smart Switch</a:t>
            </a:r>
            <a:br>
              <a:rPr lang="en-US" sz="2400" b="1" dirty="0">
                <a:latin typeface="Times New Roman" panose="02020603050405020304" pitchFamily="18" charset="0"/>
                <a:cs typeface="Times New Roman" panose="02020603050405020304" pitchFamily="18" charset="0"/>
              </a:rPr>
            </a:br>
            <a:endParaRPr lang="en-US" dirty="0"/>
          </a:p>
        </p:txBody>
      </p:sp>
      <p:sp>
        <p:nvSpPr>
          <p:cNvPr id="32" name="Rectangle 31"/>
          <p:cNvSpPr/>
          <p:nvPr/>
        </p:nvSpPr>
        <p:spPr>
          <a:xfrm>
            <a:off x="2850702" y="3733876"/>
            <a:ext cx="2514600" cy="889987"/>
          </a:xfrm>
          <a:prstGeom prst="rect">
            <a:avLst/>
          </a:prstGeom>
        </p:spPr>
        <p:txBody>
          <a:bodyPr wrap="square">
            <a:spAutoFit/>
          </a:bodyPr>
          <a:lstStyle/>
          <a:p>
            <a:pPr marL="12700" algn="ctr">
              <a:spcBef>
                <a:spcPts val="100"/>
              </a:spcBef>
            </a:pPr>
            <a:r>
              <a:rPr lang="en-US" sz="1100" b="1" kern="0" spc="105" dirty="0">
                <a:latin typeface="Times New Roman" panose="02020603050405020304" pitchFamily="18" charset="0"/>
                <a:cs typeface="Times New Roman" panose="02020603050405020304" pitchFamily="18" charset="0"/>
              </a:rPr>
              <a:t>C</a:t>
            </a:r>
            <a:r>
              <a:rPr lang="en-US" sz="1100" b="1" dirty="0">
                <a:latin typeface="Times New Roman" panose="02020603050405020304" pitchFamily="18" charset="0"/>
                <a:cs typeface="Times New Roman" panose="02020603050405020304" pitchFamily="18" charset="0"/>
              </a:rPr>
              <a:t>ông </a:t>
            </a:r>
            <a:r>
              <a:rPr lang="en-US" sz="1100" b="1" dirty="0" err="1">
                <a:latin typeface="Times New Roman" panose="02020603050405020304" pitchFamily="18" charset="0"/>
                <a:cs typeface="Times New Roman" panose="02020603050405020304" pitchFamily="18" charset="0"/>
              </a:rPr>
              <a:t>tắc</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cơ</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thông</a:t>
            </a:r>
            <a:r>
              <a:rPr lang="en-US" sz="1100" b="1" dirty="0">
                <a:latin typeface="Times New Roman" panose="02020603050405020304" pitchFamily="18" charset="0"/>
                <a:cs typeface="Times New Roman" panose="02020603050405020304" pitchFamily="18" charset="0"/>
              </a:rPr>
              <a:t> minh</a:t>
            </a:r>
            <a:br>
              <a:rPr lang="en-US" sz="1100" b="1" dirty="0">
                <a:latin typeface="Times New Roman" panose="02020603050405020304" pitchFamily="18" charset="0"/>
                <a:cs typeface="Times New Roman" panose="02020603050405020304" pitchFamily="18" charset="0"/>
              </a:rPr>
            </a:br>
            <a:r>
              <a:rPr lang="en-US" sz="1100" b="1" dirty="0">
                <a:latin typeface="Times New Roman" panose="02020603050405020304" pitchFamily="18" charset="0"/>
                <a:cs typeface="Times New Roman" panose="02020603050405020304" pitchFamily="18" charset="0"/>
              </a:rPr>
              <a:t>GEEKRAV</a:t>
            </a:r>
            <a:br>
              <a:rPr lang="en-US" sz="1100" b="1" dirty="0">
                <a:latin typeface="Times New Roman" panose="02020603050405020304" pitchFamily="18" charset="0"/>
                <a:cs typeface="Times New Roman" panose="02020603050405020304" pitchFamily="18" charset="0"/>
              </a:rPr>
            </a:br>
            <a:r>
              <a:rPr lang="en-US" sz="1100" b="1" dirty="0">
                <a:latin typeface="Times New Roman" panose="02020603050405020304" pitchFamily="18" charset="0"/>
                <a:cs typeface="Times New Roman" panose="02020603050405020304" pitchFamily="18" charset="0"/>
              </a:rPr>
              <a:t>ZigBee Smart Switch</a:t>
            </a:r>
          </a:p>
          <a:p>
            <a:pPr marL="12700" algn="ctr">
              <a:spcBef>
                <a:spcPts val="100"/>
              </a:spcBef>
            </a:pPr>
            <a:endParaRPr lang="en-US" b="1" kern="0" dirty="0">
              <a:latin typeface="Times New Roman" panose="02020603050405020304" pitchFamily="18" charset="0"/>
              <a:cs typeface="Times New Roman" panose="02020603050405020304" pitchFamily="18" charset="0"/>
            </a:endParaRPr>
          </a:p>
        </p:txBody>
      </p:sp>
      <p:sp>
        <p:nvSpPr>
          <p:cNvPr id="33" name="Rectangle 32"/>
          <p:cNvSpPr/>
          <p:nvPr/>
        </p:nvSpPr>
        <p:spPr>
          <a:xfrm>
            <a:off x="7565617" y="3888407"/>
            <a:ext cx="1622631" cy="612988"/>
          </a:xfrm>
          <a:prstGeom prst="rect">
            <a:avLst/>
          </a:prstGeom>
        </p:spPr>
        <p:txBody>
          <a:bodyPr wrap="square">
            <a:spAutoFit/>
          </a:bodyPr>
          <a:lstStyle/>
          <a:p>
            <a:pPr marL="12700" algn="ctr">
              <a:spcBef>
                <a:spcPts val="100"/>
              </a:spcBef>
            </a:pPr>
            <a:r>
              <a:rPr lang="en-US" sz="1100" b="1" kern="0" spc="105" dirty="0">
                <a:latin typeface="Times New Roman" panose="02020603050405020304" pitchFamily="18" charset="0"/>
                <a:cs typeface="Times New Roman" panose="02020603050405020304" pitchFamily="18" charset="0"/>
              </a:rPr>
              <a:t>Công </a:t>
            </a:r>
            <a:r>
              <a:rPr lang="en-US" sz="1100" b="1" kern="0" spc="105" dirty="0" err="1">
                <a:latin typeface="Times New Roman" panose="02020603050405020304" pitchFamily="18" charset="0"/>
                <a:cs typeface="Times New Roman" panose="02020603050405020304" pitchFamily="18" charset="0"/>
              </a:rPr>
              <a:t>tắc</a:t>
            </a:r>
            <a:r>
              <a:rPr lang="en-US" sz="1100" b="1" kern="0" spc="105" dirty="0">
                <a:latin typeface="Times New Roman" panose="02020603050405020304" pitchFamily="18" charset="0"/>
                <a:cs typeface="Times New Roman" panose="02020603050405020304" pitchFamily="18" charset="0"/>
              </a:rPr>
              <a:t> </a:t>
            </a:r>
            <a:r>
              <a:rPr lang="en-US" sz="1100" b="1" kern="0" spc="105" dirty="0" err="1">
                <a:latin typeface="Times New Roman" panose="02020603050405020304" pitchFamily="18" charset="0"/>
                <a:cs typeface="Times New Roman" panose="02020603050405020304" pitchFamily="18" charset="0"/>
              </a:rPr>
              <a:t>Âm</a:t>
            </a:r>
            <a:r>
              <a:rPr lang="en-US" sz="1100" b="1" kern="0" spc="105" dirty="0">
                <a:latin typeface="Times New Roman" panose="02020603050405020304" pitchFamily="18" charset="0"/>
                <a:cs typeface="Times New Roman" panose="02020603050405020304" pitchFamily="18" charset="0"/>
              </a:rPr>
              <a:t> </a:t>
            </a:r>
            <a:r>
              <a:rPr lang="en-US" sz="1100" b="1" kern="0" spc="105" dirty="0" err="1">
                <a:latin typeface="Times New Roman" panose="02020603050405020304" pitchFamily="18" charset="0"/>
                <a:cs typeface="Times New Roman" panose="02020603050405020304" pitchFamily="18" charset="0"/>
              </a:rPr>
              <a:t>tường</a:t>
            </a:r>
            <a:br>
              <a:rPr lang="en-US" sz="1100" b="1" kern="0" spc="105" dirty="0">
                <a:latin typeface="Times New Roman" panose="02020603050405020304" pitchFamily="18" charset="0"/>
                <a:cs typeface="Times New Roman" panose="02020603050405020304" pitchFamily="18" charset="0"/>
              </a:rPr>
            </a:br>
            <a:r>
              <a:rPr lang="en-US" sz="1100" b="1" kern="0" spc="105" dirty="0">
                <a:latin typeface="Times New Roman" panose="02020603050405020304" pitchFamily="18" charset="0"/>
                <a:cs typeface="Times New Roman" panose="02020603050405020304" pitchFamily="18" charset="0"/>
              </a:rPr>
              <a:t>In-wall Switch</a:t>
            </a:r>
            <a:endParaRPr lang="en-US" sz="1100" kern="0" spc="105" dirty="0">
              <a:latin typeface="Times New Roman" panose="02020603050405020304" pitchFamily="18" charset="0"/>
              <a:cs typeface="Times New Roman" panose="02020603050405020304" pitchFamily="18" charset="0"/>
            </a:endParaRPr>
          </a:p>
          <a:p>
            <a:pPr marL="12700" algn="ctr">
              <a:spcBef>
                <a:spcPts val="100"/>
              </a:spcBef>
            </a:pPr>
            <a:endParaRPr lang="en-US" sz="1100" dirty="0">
              <a:latin typeface="Times New Roman" panose="02020603050405020304" pitchFamily="18" charset="0"/>
              <a:cs typeface="Times New Roman" panose="02020603050405020304" pitchFamily="18" charset="0"/>
            </a:endParaRPr>
          </a:p>
        </p:txBody>
      </p:sp>
      <p:sp>
        <p:nvSpPr>
          <p:cNvPr id="35" name="Rectangle 34"/>
          <p:cNvSpPr/>
          <p:nvPr/>
        </p:nvSpPr>
        <p:spPr>
          <a:xfrm>
            <a:off x="5589708" y="3894819"/>
            <a:ext cx="2025001" cy="612988"/>
          </a:xfrm>
          <a:prstGeom prst="rect">
            <a:avLst/>
          </a:prstGeom>
        </p:spPr>
        <p:txBody>
          <a:bodyPr wrap="square">
            <a:spAutoFit/>
          </a:bodyPr>
          <a:lstStyle/>
          <a:p>
            <a:pPr marL="12700" algn="ctr">
              <a:spcBef>
                <a:spcPts val="100"/>
              </a:spcBef>
            </a:pPr>
            <a:r>
              <a:rPr lang="en-US" sz="1100" b="1" kern="0" spc="105" dirty="0">
                <a:latin typeface="Times New Roman" panose="02020603050405020304" pitchFamily="18" charset="0"/>
                <a:cs typeface="Times New Roman" panose="02020603050405020304" pitchFamily="18" charset="0"/>
              </a:rPr>
              <a:t>C</a:t>
            </a:r>
            <a:r>
              <a:rPr lang="en-US" sz="1100" b="1" dirty="0">
                <a:latin typeface="Times New Roman" panose="02020603050405020304" pitchFamily="18" charset="0"/>
                <a:cs typeface="Times New Roman" panose="02020603050405020304" pitchFamily="18" charset="0"/>
              </a:rPr>
              <a:t>ông </a:t>
            </a:r>
            <a:r>
              <a:rPr lang="en-US" sz="1100" b="1" dirty="0" err="1">
                <a:latin typeface="Times New Roman" panose="02020603050405020304" pitchFamily="18" charset="0"/>
                <a:cs typeface="Times New Roman" panose="02020603050405020304" pitchFamily="18" charset="0"/>
              </a:rPr>
              <a:t>tắc</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cơ</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thông</a:t>
            </a:r>
            <a:r>
              <a:rPr lang="en-US" sz="1100" b="1" dirty="0">
                <a:latin typeface="Times New Roman" panose="02020603050405020304" pitchFamily="18" charset="0"/>
                <a:cs typeface="Times New Roman" panose="02020603050405020304" pitchFamily="18" charset="0"/>
              </a:rPr>
              <a:t> minh</a:t>
            </a:r>
            <a:br>
              <a:rPr lang="en-US" sz="1100" b="1" dirty="0">
                <a:latin typeface="Times New Roman" panose="02020603050405020304" pitchFamily="18" charset="0"/>
                <a:cs typeface="Times New Roman" panose="02020603050405020304" pitchFamily="18" charset="0"/>
              </a:rPr>
            </a:br>
            <a:r>
              <a:rPr lang="en-US" sz="1100" b="1" kern="0" spc="105" dirty="0" err="1">
                <a:latin typeface="Times New Roman" panose="02020603050405020304" pitchFamily="18" charset="0"/>
                <a:cs typeface="Times New Roman" panose="02020603050405020304" pitchFamily="18" charset="0"/>
              </a:rPr>
              <a:t>MixSwitch</a:t>
            </a:r>
            <a:endParaRPr lang="en-US" sz="1100" b="1" kern="0" spc="105" dirty="0">
              <a:latin typeface="Times New Roman" panose="02020603050405020304" pitchFamily="18" charset="0"/>
              <a:cs typeface="Times New Roman" panose="02020603050405020304" pitchFamily="18" charset="0"/>
            </a:endParaRPr>
          </a:p>
          <a:p>
            <a:pPr marL="12700" algn="ctr">
              <a:spcBef>
                <a:spcPts val="100"/>
              </a:spcBef>
            </a:pP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906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993" y="209550"/>
            <a:ext cx="3313429" cy="320601"/>
          </a:xfrm>
          <a:prstGeom prst="rect">
            <a:avLst/>
          </a:prstGeom>
        </p:spPr>
        <p:txBody>
          <a:bodyPr vert="horz" wrap="square" lIns="0" tIns="12700" rIns="0" bIns="0" rtlCol="0">
            <a:spAutoFit/>
          </a:bodyPr>
          <a:lstStyle/>
          <a:p>
            <a:pPr marL="12700">
              <a:lnSpc>
                <a:spcPct val="100000"/>
              </a:lnSpc>
              <a:spcBef>
                <a:spcPts val="100"/>
              </a:spcBef>
            </a:pPr>
            <a:r>
              <a:rPr lang="en-US" sz="2000" spc="105" dirty="0">
                <a:solidFill>
                  <a:srgbClr val="585858"/>
                </a:solidFill>
                <a:latin typeface="Times New Roman" panose="02020603050405020304" pitchFamily="18" charset="0"/>
                <a:cs typeface="Times New Roman" panose="02020603050405020304" pitchFamily="18" charset="0"/>
              </a:rPr>
              <a:t>III. </a:t>
            </a:r>
            <a:r>
              <a:rPr lang="en-US" sz="2000" spc="105" dirty="0" err="1">
                <a:solidFill>
                  <a:srgbClr val="585858"/>
                </a:solidFill>
                <a:latin typeface="Times New Roman" panose="02020603050405020304" pitchFamily="18" charset="0"/>
                <a:cs typeface="Times New Roman" panose="02020603050405020304" pitchFamily="18" charset="0"/>
              </a:rPr>
              <a:t>Thiết</a:t>
            </a:r>
            <a:r>
              <a:rPr lang="en-US" sz="2000" spc="105" dirty="0">
                <a:solidFill>
                  <a:srgbClr val="585858"/>
                </a:solidFill>
                <a:latin typeface="Times New Roman" panose="02020603050405020304" pitchFamily="18" charset="0"/>
                <a:cs typeface="Times New Roman" panose="02020603050405020304" pitchFamily="18" charset="0"/>
              </a:rPr>
              <a:t> </a:t>
            </a:r>
            <a:r>
              <a:rPr lang="en-US" sz="2000" spc="105" dirty="0" err="1">
                <a:solidFill>
                  <a:srgbClr val="585858"/>
                </a:solidFill>
                <a:latin typeface="Times New Roman" panose="02020603050405020304" pitchFamily="18" charset="0"/>
                <a:cs typeface="Times New Roman" panose="02020603050405020304" pitchFamily="18" charset="0"/>
              </a:rPr>
              <a:t>bị</a:t>
            </a:r>
            <a:r>
              <a:rPr lang="en-US" sz="2000" spc="105" dirty="0">
                <a:solidFill>
                  <a:srgbClr val="585858"/>
                </a:solidFill>
                <a:latin typeface="Times New Roman" panose="02020603050405020304" pitchFamily="18" charset="0"/>
                <a:cs typeface="Times New Roman" panose="02020603050405020304" pitchFamily="18" charset="0"/>
              </a:rPr>
              <a:t> </a:t>
            </a:r>
            <a:r>
              <a:rPr lang="en-US" sz="2000" spc="105" dirty="0" err="1">
                <a:solidFill>
                  <a:srgbClr val="585858"/>
                </a:solidFill>
                <a:latin typeface="Times New Roman" panose="02020603050405020304" pitchFamily="18" charset="0"/>
                <a:cs typeface="Times New Roman" panose="02020603050405020304" pitchFamily="18" charset="0"/>
              </a:rPr>
              <a:t>điều</a:t>
            </a:r>
            <a:r>
              <a:rPr lang="en-US" sz="2000" spc="105" dirty="0">
                <a:solidFill>
                  <a:srgbClr val="585858"/>
                </a:solidFill>
                <a:latin typeface="Times New Roman" panose="02020603050405020304" pitchFamily="18" charset="0"/>
                <a:cs typeface="Times New Roman" panose="02020603050405020304" pitchFamily="18" charset="0"/>
              </a:rPr>
              <a:t> </a:t>
            </a:r>
            <a:r>
              <a:rPr lang="en-US" sz="2000" spc="105" dirty="0" err="1">
                <a:solidFill>
                  <a:srgbClr val="585858"/>
                </a:solidFill>
                <a:latin typeface="Times New Roman" panose="02020603050405020304" pitchFamily="18" charset="0"/>
                <a:cs typeface="Times New Roman" panose="02020603050405020304" pitchFamily="18" charset="0"/>
              </a:rPr>
              <a:t>khiển</a:t>
            </a:r>
            <a:endParaRPr sz="2000" dirty="0">
              <a:latin typeface="Times New Roman" panose="02020603050405020304" pitchFamily="18" charset="0"/>
              <a:cs typeface="Times New Roman" panose="02020603050405020304" pitchFamily="18" charset="0"/>
            </a:endParaRPr>
          </a:p>
        </p:txBody>
      </p:sp>
      <p:sp>
        <p:nvSpPr>
          <p:cNvPr id="4" name="object 4"/>
          <p:cNvSpPr/>
          <p:nvPr/>
        </p:nvSpPr>
        <p:spPr>
          <a:xfrm>
            <a:off x="6705600" y="819150"/>
            <a:ext cx="1676400" cy="1793748"/>
          </a:xfrm>
          <a:prstGeom prst="rect">
            <a:avLst/>
          </a:prstGeom>
          <a:blipFill>
            <a:blip r:embed="rId3" cstate="print"/>
            <a:stretch>
              <a:fillRect/>
            </a:stretch>
          </a:blipFill>
        </p:spPr>
        <p:txBody>
          <a:bodyPr wrap="square" lIns="0" tIns="0" rIns="0" bIns="0" rtlCol="0"/>
          <a:lstStyle/>
          <a:p>
            <a:endParaRPr sz="1600">
              <a:latin typeface="Times New Roman" panose="02020603050405020304" pitchFamily="18" charset="0"/>
              <a:cs typeface="Times New Roman" panose="02020603050405020304" pitchFamily="18" charset="0"/>
            </a:endParaRPr>
          </a:p>
        </p:txBody>
      </p:sp>
      <p:sp>
        <p:nvSpPr>
          <p:cNvPr id="5" name="object 5"/>
          <p:cNvSpPr/>
          <p:nvPr/>
        </p:nvSpPr>
        <p:spPr>
          <a:xfrm>
            <a:off x="6705600" y="3181350"/>
            <a:ext cx="1676400" cy="1616964"/>
          </a:xfrm>
          <a:prstGeom prst="rect">
            <a:avLst/>
          </a:prstGeom>
          <a:blipFill>
            <a:blip r:embed="rId4" cstate="print"/>
            <a:stretch>
              <a:fillRect/>
            </a:stretch>
          </a:blipFill>
        </p:spPr>
        <p:txBody>
          <a:bodyPr wrap="square" lIns="0" tIns="0" rIns="0" bIns="0" rtlCol="0"/>
          <a:lstStyle/>
          <a:p>
            <a:endParaRPr sz="16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25400" y="673684"/>
            <a:ext cx="5934075" cy="446981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505200" y="1"/>
            <a:ext cx="5638800" cy="5143498"/>
          </a:xfrm>
          <a:prstGeom prst="rect">
            <a:avLst/>
          </a:prstGeom>
          <a:blipFill>
            <a:blip r:embed="rId3"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99568" y="133350"/>
            <a:ext cx="1603756" cy="360680"/>
          </a:xfrm>
          <a:prstGeom prst="rect">
            <a:avLst/>
          </a:prstGeom>
        </p:spPr>
        <p:txBody>
          <a:bodyPr vert="horz" wrap="square" lIns="0" tIns="12065" rIns="0" bIns="0" rtlCol="0">
            <a:spAutoFit/>
          </a:bodyPr>
          <a:lstStyle/>
          <a:p>
            <a:pPr marL="12700">
              <a:lnSpc>
                <a:spcPct val="100000"/>
              </a:lnSpc>
              <a:spcBef>
                <a:spcPts val="95"/>
              </a:spcBef>
            </a:pPr>
            <a:r>
              <a:rPr sz="2200" spc="110" dirty="0">
                <a:solidFill>
                  <a:srgbClr val="585858"/>
                </a:solidFill>
              </a:rPr>
              <a:t>RGB</a:t>
            </a:r>
            <a:r>
              <a:rPr sz="2200" spc="85" dirty="0">
                <a:solidFill>
                  <a:srgbClr val="585858"/>
                </a:solidFill>
              </a:rPr>
              <a:t> </a:t>
            </a:r>
            <a:r>
              <a:rPr sz="2200" spc="55" dirty="0">
                <a:solidFill>
                  <a:srgbClr val="585858"/>
                </a:solidFill>
              </a:rPr>
              <a:t>Relay</a:t>
            </a:r>
            <a:endParaRPr sz="2200" dirty="0"/>
          </a:p>
        </p:txBody>
      </p:sp>
      <p:sp>
        <p:nvSpPr>
          <p:cNvPr id="4" name="object 4"/>
          <p:cNvSpPr/>
          <p:nvPr/>
        </p:nvSpPr>
        <p:spPr>
          <a:xfrm>
            <a:off x="583692" y="2952750"/>
            <a:ext cx="1676400" cy="146151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09600" y="878332"/>
            <a:ext cx="1650492" cy="146151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3122" y="113328"/>
            <a:ext cx="4273550" cy="289823"/>
          </a:xfrm>
          <a:prstGeom prst="rect">
            <a:avLst/>
          </a:prstGeom>
        </p:spPr>
        <p:txBody>
          <a:bodyPr vert="horz" wrap="square" lIns="0" tIns="12700" rIns="0" bIns="0" rtlCol="0">
            <a:spAutoFit/>
          </a:bodyPr>
          <a:lstStyle/>
          <a:p>
            <a:pPr marL="12700" algn="ctr">
              <a:lnSpc>
                <a:spcPct val="100000"/>
              </a:lnSpc>
              <a:spcBef>
                <a:spcPts val="100"/>
              </a:spcBef>
            </a:pPr>
            <a:r>
              <a:rPr lang="en-US" sz="1800" b="1" spc="120" dirty="0" err="1">
                <a:solidFill>
                  <a:schemeClr val="tx1"/>
                </a:solidFill>
                <a:latin typeface="Times New Roman" panose="02020603050405020304" pitchFamily="18" charset="0"/>
                <a:cs typeface="Times New Roman" panose="02020603050405020304" pitchFamily="18" charset="0"/>
              </a:rPr>
              <a:t>Bộ</a:t>
            </a:r>
            <a:r>
              <a:rPr lang="en-US" sz="1800" b="1" spc="120" dirty="0">
                <a:solidFill>
                  <a:schemeClr val="tx1"/>
                </a:solidFill>
                <a:latin typeface="Times New Roman" panose="02020603050405020304" pitchFamily="18" charset="0"/>
                <a:cs typeface="Times New Roman" panose="02020603050405020304" pitchFamily="18" charset="0"/>
              </a:rPr>
              <a:t> </a:t>
            </a:r>
            <a:r>
              <a:rPr lang="en-US" sz="1800" b="1" spc="120" dirty="0" err="1">
                <a:solidFill>
                  <a:schemeClr val="tx1"/>
                </a:solidFill>
                <a:latin typeface="Times New Roman" panose="02020603050405020304" pitchFamily="18" charset="0"/>
                <a:cs typeface="Times New Roman" panose="02020603050405020304" pitchFamily="18" charset="0"/>
              </a:rPr>
              <a:t>điều</a:t>
            </a:r>
            <a:r>
              <a:rPr lang="en-US" sz="1800" b="1" spc="120" dirty="0">
                <a:solidFill>
                  <a:schemeClr val="tx1"/>
                </a:solidFill>
                <a:latin typeface="Times New Roman" panose="02020603050405020304" pitchFamily="18" charset="0"/>
                <a:cs typeface="Times New Roman" panose="02020603050405020304" pitchFamily="18" charset="0"/>
              </a:rPr>
              <a:t> </a:t>
            </a:r>
            <a:r>
              <a:rPr lang="en-US" sz="1800" b="1" spc="120" dirty="0" err="1">
                <a:solidFill>
                  <a:schemeClr val="tx1"/>
                </a:solidFill>
                <a:latin typeface="Times New Roman" panose="02020603050405020304" pitchFamily="18" charset="0"/>
                <a:cs typeface="Times New Roman" panose="02020603050405020304" pitchFamily="18" charset="0"/>
              </a:rPr>
              <a:t>khiển</a:t>
            </a:r>
            <a:r>
              <a:rPr lang="en-US" sz="1800" b="1" spc="120" dirty="0">
                <a:solidFill>
                  <a:schemeClr val="tx1"/>
                </a:solidFill>
                <a:latin typeface="Times New Roman" panose="02020603050405020304" pitchFamily="18" charset="0"/>
                <a:cs typeface="Times New Roman" panose="02020603050405020304" pitchFamily="18" charset="0"/>
              </a:rPr>
              <a:t> </a:t>
            </a:r>
            <a:r>
              <a:rPr lang="en-US" sz="1800" b="1" spc="120" dirty="0" err="1">
                <a:solidFill>
                  <a:schemeClr val="tx1"/>
                </a:solidFill>
                <a:latin typeface="Times New Roman" panose="02020603050405020304" pitchFamily="18" charset="0"/>
                <a:cs typeface="Times New Roman" panose="02020603050405020304" pitchFamily="18" charset="0"/>
              </a:rPr>
              <a:t>từ</a:t>
            </a:r>
            <a:r>
              <a:rPr lang="en-US" sz="1800" b="1" spc="120" dirty="0">
                <a:solidFill>
                  <a:schemeClr val="tx1"/>
                </a:solidFill>
                <a:latin typeface="Times New Roman" panose="02020603050405020304" pitchFamily="18" charset="0"/>
                <a:cs typeface="Times New Roman" panose="02020603050405020304" pitchFamily="18" charset="0"/>
              </a:rPr>
              <a:t> </a:t>
            </a:r>
            <a:r>
              <a:rPr lang="en-US" sz="1800" b="1" spc="120" dirty="0" err="1">
                <a:solidFill>
                  <a:schemeClr val="tx1"/>
                </a:solidFill>
                <a:latin typeface="Times New Roman" panose="02020603050405020304" pitchFamily="18" charset="0"/>
                <a:cs typeface="Times New Roman" panose="02020603050405020304" pitchFamily="18" charset="0"/>
              </a:rPr>
              <a:t>xa</a:t>
            </a:r>
            <a:endParaRPr sz="1800" b="1" dirty="0">
              <a:solidFill>
                <a:schemeClr val="tx1"/>
              </a:solidFill>
              <a:latin typeface="Times New Roman" panose="02020603050405020304" pitchFamily="18" charset="0"/>
              <a:cs typeface="Times New Roman" panose="02020603050405020304" pitchFamily="18" charset="0"/>
            </a:endParaRPr>
          </a:p>
        </p:txBody>
      </p:sp>
      <p:sp>
        <p:nvSpPr>
          <p:cNvPr id="3" name="object 3"/>
          <p:cNvSpPr txBox="1"/>
          <p:nvPr/>
        </p:nvSpPr>
        <p:spPr>
          <a:xfrm>
            <a:off x="1295400" y="611432"/>
            <a:ext cx="3577337" cy="228268"/>
          </a:xfrm>
          <a:prstGeom prst="rect">
            <a:avLst/>
          </a:prstGeom>
        </p:spPr>
        <p:txBody>
          <a:bodyPr vert="horz" wrap="square" lIns="0" tIns="12700" rIns="0" bIns="0" rtlCol="0">
            <a:spAutoFit/>
          </a:bodyPr>
          <a:lstStyle/>
          <a:p>
            <a:pPr marL="12701">
              <a:lnSpc>
                <a:spcPct val="100000"/>
              </a:lnSpc>
              <a:spcBef>
                <a:spcPts val="100"/>
              </a:spcBef>
              <a:tabLst>
                <a:tab pos="268605" algn="l"/>
                <a:tab pos="269240" algn="l"/>
              </a:tabLst>
            </a:pPr>
            <a:r>
              <a:rPr lang="en-US" sz="1400" b="1" spc="-5" dirty="0" err="1">
                <a:latin typeface="Times New Roman" panose="02020603050405020304" pitchFamily="18" charset="0"/>
                <a:cs typeface="Times New Roman" panose="02020603050405020304" pitchFamily="18" charset="0"/>
              </a:rPr>
              <a:t>Điều</a:t>
            </a:r>
            <a:r>
              <a:rPr lang="en-US" sz="1400" b="1" spc="-5" dirty="0">
                <a:latin typeface="Times New Roman" panose="02020603050405020304" pitchFamily="18" charset="0"/>
                <a:cs typeface="Times New Roman" panose="02020603050405020304" pitchFamily="18" charset="0"/>
              </a:rPr>
              <a:t> </a:t>
            </a:r>
            <a:r>
              <a:rPr lang="en-US" sz="1400" b="1" spc="-5" dirty="0" err="1">
                <a:latin typeface="Times New Roman" panose="02020603050405020304" pitchFamily="18" charset="0"/>
                <a:cs typeface="Times New Roman" panose="02020603050405020304" pitchFamily="18" charset="0"/>
              </a:rPr>
              <a:t>khiển</a:t>
            </a:r>
            <a:r>
              <a:rPr lang="en-US" sz="1400" b="1" spc="-5" dirty="0">
                <a:latin typeface="Times New Roman" panose="02020603050405020304" pitchFamily="18" charset="0"/>
                <a:cs typeface="Times New Roman" panose="02020603050405020304" pitchFamily="18" charset="0"/>
              </a:rPr>
              <a:t> </a:t>
            </a:r>
            <a:r>
              <a:rPr lang="en-US" sz="1400" b="1" spc="-5" dirty="0" err="1">
                <a:latin typeface="Times New Roman" panose="02020603050405020304" pitchFamily="18" charset="0"/>
                <a:cs typeface="Times New Roman" panose="02020603050405020304" pitchFamily="18" charset="0"/>
              </a:rPr>
              <a:t>hồng</a:t>
            </a:r>
            <a:r>
              <a:rPr lang="en-US" sz="1400" b="1" spc="-5" dirty="0">
                <a:latin typeface="Times New Roman" panose="02020603050405020304" pitchFamily="18" charset="0"/>
                <a:cs typeface="Times New Roman" panose="02020603050405020304" pitchFamily="18" charset="0"/>
              </a:rPr>
              <a:t> </a:t>
            </a:r>
            <a:r>
              <a:rPr lang="en-US" sz="1400" b="1" spc="-5" dirty="0" err="1">
                <a:latin typeface="Times New Roman" panose="02020603050405020304" pitchFamily="18" charset="0"/>
                <a:cs typeface="Times New Roman" panose="02020603050405020304" pitchFamily="18" charset="0"/>
              </a:rPr>
              <a:t>ngoại</a:t>
            </a:r>
            <a:endParaRPr sz="1400" dirty="0">
              <a:latin typeface="Times New Roman" panose="02020603050405020304" pitchFamily="18" charset="0"/>
              <a:cs typeface="Times New Roman" panose="02020603050405020304" pitchFamily="18" charset="0"/>
            </a:endParaRPr>
          </a:p>
        </p:txBody>
      </p:sp>
      <p:sp>
        <p:nvSpPr>
          <p:cNvPr id="6" name="object 3">
            <a:extLst>
              <a:ext uri="{FF2B5EF4-FFF2-40B4-BE49-F238E27FC236}">
                <a16:creationId xmlns:a16="http://schemas.microsoft.com/office/drawing/2014/main" id="{9FD6DE40-7493-477D-8324-3007D0CFE0FF}"/>
              </a:ext>
            </a:extLst>
          </p:cNvPr>
          <p:cNvSpPr txBox="1"/>
          <p:nvPr/>
        </p:nvSpPr>
        <p:spPr>
          <a:xfrm>
            <a:off x="1270272" y="2357296"/>
            <a:ext cx="3577337" cy="228268"/>
          </a:xfrm>
          <a:prstGeom prst="rect">
            <a:avLst/>
          </a:prstGeom>
        </p:spPr>
        <p:txBody>
          <a:bodyPr vert="horz" wrap="square" lIns="0" tIns="12700" rIns="0" bIns="0" rtlCol="0">
            <a:spAutoFit/>
          </a:bodyPr>
          <a:lstStyle/>
          <a:p>
            <a:pPr marL="12701">
              <a:lnSpc>
                <a:spcPct val="100000"/>
              </a:lnSpc>
              <a:spcBef>
                <a:spcPts val="100"/>
              </a:spcBef>
              <a:tabLst>
                <a:tab pos="268605" algn="l"/>
                <a:tab pos="269240" algn="l"/>
              </a:tabLst>
            </a:pPr>
            <a:r>
              <a:rPr lang="en-US" sz="1400" b="1" spc="-5" dirty="0" err="1">
                <a:latin typeface="Times New Roman" panose="02020603050405020304" pitchFamily="18" charset="0"/>
                <a:cs typeface="Times New Roman" panose="02020603050405020304" pitchFamily="18" charset="0"/>
              </a:rPr>
              <a:t>Điều</a:t>
            </a:r>
            <a:r>
              <a:rPr lang="en-US" sz="1400" b="1" spc="-5" dirty="0">
                <a:latin typeface="Times New Roman" panose="02020603050405020304" pitchFamily="18" charset="0"/>
                <a:cs typeface="Times New Roman" panose="02020603050405020304" pitchFamily="18" charset="0"/>
              </a:rPr>
              <a:t> </a:t>
            </a:r>
            <a:r>
              <a:rPr lang="en-US" sz="1400" b="1" spc="-5" dirty="0" err="1">
                <a:latin typeface="Times New Roman" panose="02020603050405020304" pitchFamily="18" charset="0"/>
                <a:cs typeface="Times New Roman" panose="02020603050405020304" pitchFamily="18" charset="0"/>
              </a:rPr>
              <a:t>khiển</a:t>
            </a:r>
            <a:r>
              <a:rPr lang="en-US" sz="1400" b="1" spc="-5" dirty="0">
                <a:latin typeface="Times New Roman" panose="02020603050405020304" pitchFamily="18" charset="0"/>
                <a:cs typeface="Times New Roman" panose="02020603050405020304" pitchFamily="18" charset="0"/>
              </a:rPr>
              <a:t> IR &amp; RF</a:t>
            </a:r>
            <a:endParaRPr sz="1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3B2D2D9-7D5F-4E70-ACEC-81489758C625}"/>
              </a:ext>
            </a:extLst>
          </p:cNvPr>
          <p:cNvSpPr txBox="1"/>
          <p:nvPr/>
        </p:nvSpPr>
        <p:spPr>
          <a:xfrm>
            <a:off x="1265106" y="3486150"/>
            <a:ext cx="6202493" cy="1600438"/>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Allone</a:t>
            </a:r>
            <a:r>
              <a:rPr lang="en-US" sz="1400" dirty="0">
                <a:latin typeface="Times New Roman" panose="02020603050405020304" pitchFamily="18" charset="0"/>
                <a:cs typeface="Times New Roman" panose="02020603050405020304" pitchFamily="18" charset="0"/>
              </a:rPr>
              <a:t> Pro</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Tần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số</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hồng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ngoại</a:t>
            </a:r>
            <a:r>
              <a:rPr lang="en-US" sz="1400" dirty="0">
                <a:latin typeface="Times New Roman" panose="02020603050405020304" pitchFamily="18" charset="0"/>
                <a:cs typeface="Times New Roman" panose="02020603050405020304" pitchFamily="18" charset="0"/>
              </a:rPr>
              <a:t>: 20 ~ 60KHz</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Tần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số</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phát</a:t>
            </a:r>
            <a:r>
              <a:rPr lang="en-US" sz="1400" dirty="0">
                <a:latin typeface="Times New Roman" panose="02020603050405020304" pitchFamily="18" charset="0"/>
                <a:cs typeface="Times New Roman" panose="02020603050405020304" pitchFamily="18" charset="0"/>
              </a:rPr>
              <a:t> RF: 433.92KHz</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Kết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nối</a:t>
            </a:r>
            <a:r>
              <a:rPr lang="en-US" sz="1400" dirty="0">
                <a:latin typeface="Times New Roman" panose="02020603050405020304" pitchFamily="18" charset="0"/>
                <a:cs typeface="Times New Roman" panose="02020603050405020304" pitchFamily="18" charset="0"/>
              </a:rPr>
              <a:t>: Wi-Fi 802.11 b/g/n 2.4GHz</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Nguồn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cấp</a:t>
            </a:r>
            <a:r>
              <a:rPr lang="en-US" sz="1400" dirty="0">
                <a:latin typeface="Times New Roman" panose="02020603050405020304" pitchFamily="18" charset="0"/>
                <a:cs typeface="Times New Roman" panose="02020603050405020304" pitchFamily="18" charset="0"/>
              </a:rPr>
              <a:t>: 5V DC, 1A, Micro USB</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Chức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năng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Điều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khiển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thiết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bị</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hỗ</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trợ</a:t>
            </a:r>
            <a:r>
              <a:rPr lang="en-US" sz="1400" dirty="0">
                <a:latin typeface="Times New Roman" panose="02020603050405020304" pitchFamily="18" charset="0"/>
                <a:cs typeface="Times New Roman" panose="02020603050405020304" pitchFamily="18" charset="0"/>
              </a:rPr>
              <a:t> remote </a:t>
            </a:r>
            <a:r>
              <a:rPr lang="en-US" sz="1400" dirty="0" err="1">
                <a:latin typeface="Times New Roman" panose="02020603050405020304" pitchFamily="18" charset="0"/>
                <a:cs typeface="Times New Roman" panose="02020603050405020304" pitchFamily="18" charset="0"/>
              </a:rPr>
              <a:t>hồng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ngoại</a:t>
            </a:r>
            <a:r>
              <a:rPr lang="en-US" sz="1400" dirty="0">
                <a:latin typeface="Times New Roman" panose="02020603050405020304" pitchFamily="18" charset="0"/>
                <a:cs typeface="Times New Roman" panose="02020603050405020304" pitchFamily="18" charset="0"/>
              </a:rPr>
              <a:t> 20-60KHz, RF 433.92 </a:t>
            </a:r>
            <a:r>
              <a:rPr lang="en-US" sz="1400" dirty="0" err="1">
                <a:latin typeface="Times New Roman" panose="02020603050405020304" pitchFamily="18" charset="0"/>
                <a:cs typeface="Times New Roman" panose="02020603050405020304" pitchFamily="18" charset="0"/>
              </a:rPr>
              <a:t>KHz</a:t>
            </a:r>
            <a:endParaRPr lang="en-US" sz="1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7807CCD-1B3D-41E0-96B8-9AC9B4E73681}"/>
              </a:ext>
            </a:extLst>
          </p:cNvPr>
          <p:cNvSpPr txBox="1"/>
          <p:nvPr/>
        </p:nvSpPr>
        <p:spPr>
          <a:xfrm>
            <a:off x="1201480" y="1047981"/>
            <a:ext cx="5385192" cy="1169551"/>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Magic Cube</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Tần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số</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hồng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ngoại</a:t>
            </a:r>
            <a:r>
              <a:rPr lang="en-US" sz="1400" dirty="0">
                <a:latin typeface="Times New Roman" panose="02020603050405020304" pitchFamily="18" charset="0"/>
                <a:cs typeface="Times New Roman" panose="02020603050405020304" pitchFamily="18" charset="0"/>
              </a:rPr>
              <a:t>: 20 ~ 60KHz</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Kết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nối</a:t>
            </a:r>
            <a:r>
              <a:rPr lang="en-US" sz="1400" dirty="0">
                <a:latin typeface="Times New Roman" panose="02020603050405020304" pitchFamily="18" charset="0"/>
                <a:cs typeface="Times New Roman" panose="02020603050405020304" pitchFamily="18" charset="0"/>
              </a:rPr>
              <a:t>: Wi-Fi 802.11 b/g/n 2.4GHz</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Nguồn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cấp</a:t>
            </a:r>
            <a:r>
              <a:rPr lang="en-US" sz="1400" dirty="0">
                <a:latin typeface="Times New Roman" panose="02020603050405020304" pitchFamily="18" charset="0"/>
                <a:cs typeface="Times New Roman" panose="02020603050405020304" pitchFamily="18" charset="0"/>
              </a:rPr>
              <a:t>: 5V DC, 1A, Micro USB</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Chức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năng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Điều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khiển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thiết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bị</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hỗ</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trợ</a:t>
            </a:r>
            <a:r>
              <a:rPr lang="en-US" sz="1400" dirty="0">
                <a:latin typeface="Times New Roman" panose="02020603050405020304" pitchFamily="18" charset="0"/>
                <a:cs typeface="Times New Roman" panose="02020603050405020304" pitchFamily="18" charset="0"/>
              </a:rPr>
              <a:t> remote </a:t>
            </a:r>
            <a:r>
              <a:rPr lang="en-US" sz="1400" dirty="0" err="1">
                <a:latin typeface="Times New Roman" panose="02020603050405020304" pitchFamily="18" charset="0"/>
                <a:cs typeface="Times New Roman" panose="02020603050405020304" pitchFamily="18" charset="0"/>
              </a:rPr>
              <a:t>hồng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ngoại</a:t>
            </a:r>
            <a:r>
              <a:rPr lang="en-US" sz="1400" dirty="0">
                <a:latin typeface="Times New Roman" panose="02020603050405020304" pitchFamily="18" charset="0"/>
                <a:cs typeface="Times New Roman" panose="02020603050405020304" pitchFamily="18" charset="0"/>
              </a:rPr>
              <a:t> 20-60KHz</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2992935"/>
            <a:ext cx="4402667" cy="24765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11948"/>
            <a:ext cx="1517754" cy="1517754"/>
          </a:xfrm>
          <a:prstGeom prst="rect">
            <a:avLst/>
          </a:prstGeom>
        </p:spPr>
      </p:pic>
      <p:pic>
        <p:nvPicPr>
          <p:cNvPr id="5" name="Picture 4">
            <a:extLst>
              <a:ext uri="{FF2B5EF4-FFF2-40B4-BE49-F238E27FC236}">
                <a16:creationId xmlns:a16="http://schemas.microsoft.com/office/drawing/2014/main" id="{460C448D-2BA7-4FE3-901E-A65B5576C8CA}"/>
              </a:ext>
            </a:extLst>
          </p:cNvPr>
          <p:cNvPicPr>
            <a:picLocks noChangeAspect="1"/>
          </p:cNvPicPr>
          <p:nvPr/>
        </p:nvPicPr>
        <p:blipFill>
          <a:blip r:embed="rId5"/>
          <a:stretch>
            <a:fillRect/>
          </a:stretch>
        </p:blipFill>
        <p:spPr>
          <a:xfrm>
            <a:off x="1261230" y="2628918"/>
            <a:ext cx="7882769" cy="8572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343400" cy="5143500"/>
          </a:xfrm>
          <a:prstGeom prst="rect">
            <a:avLst/>
          </a:prstGeom>
        </p:spPr>
      </p:pic>
      <p:sp>
        <p:nvSpPr>
          <p:cNvPr id="3" name="Text Placeholder 2"/>
          <p:cNvSpPr>
            <a:spLocks noGrp="1"/>
          </p:cNvSpPr>
          <p:nvPr>
            <p:ph type="body" idx="1"/>
          </p:nvPr>
        </p:nvSpPr>
        <p:spPr>
          <a:xfrm>
            <a:off x="4419600" y="0"/>
            <a:ext cx="4495800" cy="4552950"/>
          </a:xfrm>
        </p:spPr>
        <p:txBody>
          <a:bodyPr/>
          <a:lstStyle/>
          <a:p>
            <a:r>
              <a:rPr lang="vi-VN" sz="1400" dirty="0">
                <a:latin typeface="+mj-lt"/>
              </a:rPr>
              <a:t>Công ty cổ phần công nghệ DSS Việt Nam được thành lập vào ngày 05/08/2013 là một trong những công ty hàng đầu về lĩnh vực thiết bị an ninh tại Việt Nam, là thành viên tích cực trong Hiệp hội an ninh chuyên nghiệp Châu Á (APSA). </a:t>
            </a:r>
            <a:endParaRPr lang="en-US" sz="1400" dirty="0">
              <a:latin typeface="+mj-lt"/>
            </a:endParaRPr>
          </a:p>
          <a:p>
            <a:r>
              <a:rPr lang="vi-VN" sz="1400" dirty="0">
                <a:latin typeface="+mj-lt"/>
              </a:rPr>
              <a:t>Với phương châm đem đến cho các Quý Đại lý và Khách hàng những sản phẩm tốt, giá cả cạnh tranh, dịch vụ bảo hành chu đáo, Công ty Cổ phần công nghệ DSS Việt Nam đã nhận được rất nhiều sự tin tưởng của Đại lý và Đối tác trong bảy năm qua. Hiện nay DSS Việt Nam có 03 trụ Sở giao dịch hiện được đặt tại Hà Nội (Trụ sở chính), Đà Nẵng và Tp. Hồ Chí Minh, cùng với hơn 2000 Đại lý Kinh doanh và lắp đặt. </a:t>
            </a:r>
            <a:endParaRPr lang="en-US" sz="1400" dirty="0">
              <a:latin typeface="+mj-lt"/>
            </a:endParaRPr>
          </a:p>
          <a:p>
            <a:r>
              <a:rPr lang="vi-VN" sz="1400" dirty="0">
                <a:latin typeface="+mj-lt"/>
              </a:rPr>
              <a:t>Từ năm 2020, Công ty cổ phần công nghệ DSS Việt Nam đã chính thức trở thành nhà phân phối các giải pháp và sản phẩm nhà thông minh Orvibo Smart Home.</a:t>
            </a:r>
            <a:endParaRPr lang="en-US" sz="1400" dirty="0">
              <a:latin typeface="+mj-lt"/>
            </a:endParaRPr>
          </a:p>
          <a:p>
            <a:r>
              <a:rPr lang="vi-VN" sz="1400" dirty="0">
                <a:latin typeface="+mj-lt"/>
              </a:rPr>
              <a:t>DSS Việt Nam - Orvibo Smart Home cam kết mang tới Khách hàng những sản phẩm chính hãng, chất lượng cao, giá cả hợp lý và chính sách bảo hành uy tín, tận tâm, giúp khách hàng tại trường Việt Nam có một không gian sống tiện nghi hoàn hảo, trên cả mong đợi!</a:t>
            </a:r>
            <a:endParaRPr lang="en-US" sz="1400" dirty="0">
              <a:latin typeface="+mj-lt"/>
            </a:endParaRPr>
          </a:p>
        </p:txBody>
      </p:sp>
    </p:spTree>
    <p:extLst>
      <p:ext uri="{BB962C8B-B14F-4D97-AF65-F5344CB8AC3E}">
        <p14:creationId xmlns:p14="http://schemas.microsoft.com/office/powerpoint/2010/main" val="2531485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9144000" cy="5143499"/>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304800" y="438150"/>
            <a:ext cx="1905000" cy="321242"/>
          </a:xfrm>
          <a:prstGeom prst="rect">
            <a:avLst/>
          </a:prstGeom>
        </p:spPr>
        <p:txBody>
          <a:bodyPr vert="horz" wrap="square" lIns="0" tIns="13335" rIns="0" bIns="0" rtlCol="0">
            <a:spAutoFit/>
          </a:bodyPr>
          <a:lstStyle/>
          <a:p>
            <a:pPr marL="12700">
              <a:lnSpc>
                <a:spcPct val="100000"/>
              </a:lnSpc>
              <a:spcBef>
                <a:spcPts val="105"/>
              </a:spcBef>
            </a:pPr>
            <a:r>
              <a:rPr lang="en-US" sz="2000" spc="55" dirty="0">
                <a:solidFill>
                  <a:srgbClr val="404040"/>
                </a:solidFill>
              </a:rPr>
              <a:t>*</a:t>
            </a:r>
            <a:r>
              <a:rPr sz="2000" spc="55" dirty="0">
                <a:solidFill>
                  <a:srgbClr val="404040"/>
                </a:solidFill>
              </a:rPr>
              <a:t>Security</a:t>
            </a:r>
            <a:r>
              <a:rPr sz="2000" spc="75" dirty="0">
                <a:solidFill>
                  <a:srgbClr val="404040"/>
                </a:solidFill>
              </a:rPr>
              <a:t> </a:t>
            </a:r>
            <a:r>
              <a:rPr sz="2000" spc="70" dirty="0">
                <a:solidFill>
                  <a:srgbClr val="404040"/>
                </a:solidFill>
              </a:rPr>
              <a:t>Kit</a:t>
            </a:r>
            <a:endParaRPr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txBox="1"/>
          <p:nvPr/>
        </p:nvSpPr>
        <p:spPr>
          <a:xfrm>
            <a:off x="228600" y="3714751"/>
            <a:ext cx="3657600" cy="1381789"/>
          </a:xfrm>
          <a:prstGeom prst="rect">
            <a:avLst/>
          </a:prstGeom>
        </p:spPr>
        <p:txBody>
          <a:bodyPr vert="horz" wrap="square" lIns="0" tIns="12065" rIns="0" bIns="0" rtlCol="0">
            <a:spAutoFit/>
          </a:bodyPr>
          <a:lstStyle/>
          <a:p>
            <a:pPr marL="12700">
              <a:lnSpc>
                <a:spcPct val="100000"/>
              </a:lnSpc>
              <a:spcBef>
                <a:spcPts val="95"/>
              </a:spcBef>
            </a:pPr>
            <a:r>
              <a:rPr lang="vi-VN" sz="1200" dirty="0">
                <a:solidFill>
                  <a:schemeClr val="bg1"/>
                </a:solidFill>
                <a:latin typeface="+mj-lt"/>
                <a:cs typeface="Noto Sans CJK JP Regular"/>
              </a:rPr>
              <a:t>Cảm biến phát hiện khói</a:t>
            </a:r>
            <a:endParaRPr lang="en-US" sz="1200" dirty="0">
              <a:solidFill>
                <a:schemeClr val="bg1"/>
              </a:solidFill>
              <a:latin typeface="+mj-lt"/>
              <a:cs typeface="Noto Sans CJK JP Regular"/>
            </a:endParaRPr>
          </a:p>
          <a:p>
            <a:pPr marL="12700">
              <a:lnSpc>
                <a:spcPct val="100000"/>
              </a:lnSpc>
              <a:spcBef>
                <a:spcPts val="95"/>
              </a:spcBef>
            </a:pPr>
            <a:r>
              <a:rPr lang="en-US" sz="1200" dirty="0">
                <a:solidFill>
                  <a:schemeClr val="bg1"/>
                </a:solidFill>
                <a:latin typeface="+mj-lt"/>
                <a:cs typeface="Noto Sans CJK JP Regular"/>
              </a:rPr>
              <a:t>*</a:t>
            </a:r>
            <a:r>
              <a:rPr lang="vi-VN" sz="1200" dirty="0">
                <a:solidFill>
                  <a:schemeClr val="bg1"/>
                </a:solidFill>
                <a:latin typeface="+mj-lt"/>
                <a:cs typeface="Noto Sans CJK JP Regular"/>
              </a:rPr>
              <a:t>Tiếng động :  110db</a:t>
            </a:r>
          </a:p>
          <a:p>
            <a:pPr marL="12700">
              <a:lnSpc>
                <a:spcPct val="100000"/>
              </a:lnSpc>
              <a:spcBef>
                <a:spcPts val="95"/>
              </a:spcBef>
            </a:pPr>
            <a:r>
              <a:rPr lang="vi-VN" sz="1200" dirty="0">
                <a:solidFill>
                  <a:schemeClr val="bg1"/>
                </a:solidFill>
                <a:latin typeface="+mj-lt"/>
                <a:cs typeface="Noto Sans CJK JP Regular"/>
              </a:rPr>
              <a:t>* Giao thức không dây: Zigbee HA, tần số 2.4GHz</a:t>
            </a:r>
          </a:p>
          <a:p>
            <a:pPr marL="12700">
              <a:lnSpc>
                <a:spcPct val="100000"/>
              </a:lnSpc>
              <a:spcBef>
                <a:spcPts val="95"/>
              </a:spcBef>
            </a:pPr>
            <a:r>
              <a:rPr lang="vi-VN" sz="1200" dirty="0">
                <a:solidFill>
                  <a:schemeClr val="bg1"/>
                </a:solidFill>
                <a:latin typeface="+mj-lt"/>
                <a:cs typeface="Noto Sans CJK JP Regular"/>
              </a:rPr>
              <a:t>* Nguồn cấp: Pin CR123A</a:t>
            </a:r>
          </a:p>
          <a:p>
            <a:pPr marL="12700">
              <a:lnSpc>
                <a:spcPct val="100000"/>
              </a:lnSpc>
              <a:spcBef>
                <a:spcPts val="95"/>
              </a:spcBef>
            </a:pPr>
            <a:r>
              <a:rPr lang="vi-VN" sz="1200" dirty="0">
                <a:solidFill>
                  <a:schemeClr val="bg1"/>
                </a:solidFill>
                <a:latin typeface="+mj-lt"/>
                <a:cs typeface="Noto Sans CJK JP Regular"/>
              </a:rPr>
              <a:t>* Khoảng cách không dây: 100m (không vật cản)</a:t>
            </a:r>
          </a:p>
          <a:p>
            <a:pPr marL="12700">
              <a:lnSpc>
                <a:spcPct val="100000"/>
              </a:lnSpc>
              <a:spcBef>
                <a:spcPts val="95"/>
              </a:spcBef>
            </a:pPr>
            <a:r>
              <a:rPr lang="vi-VN" sz="1200" dirty="0">
                <a:solidFill>
                  <a:schemeClr val="bg1"/>
                </a:solidFill>
                <a:latin typeface="+mj-lt"/>
                <a:cs typeface="Noto Sans CJK JP Regular"/>
              </a:rPr>
              <a:t>* Kích thước: 60*60*49.2mm</a:t>
            </a:r>
          </a:p>
          <a:p>
            <a:pPr marL="12700">
              <a:lnSpc>
                <a:spcPct val="100000"/>
              </a:lnSpc>
              <a:spcBef>
                <a:spcPts val="95"/>
              </a:spcBef>
            </a:pPr>
            <a:r>
              <a:rPr lang="vi-VN" sz="1200" dirty="0">
                <a:solidFill>
                  <a:schemeClr val="bg1"/>
                </a:solidFill>
                <a:latin typeface="+mj-lt"/>
                <a:cs typeface="Noto Sans CJK JP Regular"/>
              </a:rPr>
              <a:t>* Môi trường làm việc: -10℃-50℃, độ ẩm &lt; 95% RH</a:t>
            </a:r>
            <a:endParaRPr sz="1200" dirty="0">
              <a:solidFill>
                <a:schemeClr val="bg1"/>
              </a:solidFill>
              <a:latin typeface="+mj-lt"/>
              <a:cs typeface="Noto Sans CJK JP Regular"/>
            </a:endParaRPr>
          </a:p>
        </p:txBody>
      </p:sp>
      <p:sp>
        <p:nvSpPr>
          <p:cNvPr id="3" name="Title 2"/>
          <p:cNvSpPr>
            <a:spLocks noGrp="1"/>
          </p:cNvSpPr>
          <p:nvPr>
            <p:ph type="title"/>
          </p:nvPr>
        </p:nvSpPr>
        <p:spPr>
          <a:xfrm>
            <a:off x="76200" y="103701"/>
            <a:ext cx="2667000" cy="246221"/>
          </a:xfrm>
        </p:spPr>
        <p:txBody>
          <a:bodyPr/>
          <a:lstStyle/>
          <a:p>
            <a:r>
              <a:rPr lang="en-US" sz="1600" b="1" dirty="0" err="1">
                <a:latin typeface="+mj-lt"/>
                <a:cs typeface="Times New Roman" panose="02020603050405020304" pitchFamily="18" charset="0"/>
              </a:rPr>
              <a:t>IV.Các</a:t>
            </a:r>
            <a:r>
              <a:rPr lang="en-US" sz="1600" b="1" dirty="0">
                <a:latin typeface="+mj-lt"/>
                <a:cs typeface="Times New Roman" panose="02020603050405020304" pitchFamily="18" charset="0"/>
              </a:rPr>
              <a:t> </a:t>
            </a:r>
            <a:r>
              <a:rPr lang="en-US" sz="1600" b="1" dirty="0" err="1">
                <a:latin typeface="+mj-lt"/>
                <a:cs typeface="Times New Roman" panose="02020603050405020304" pitchFamily="18" charset="0"/>
              </a:rPr>
              <a:t>loại</a:t>
            </a:r>
            <a:r>
              <a:rPr lang="en-US" sz="1600" b="1" dirty="0">
                <a:latin typeface="+mj-lt"/>
                <a:cs typeface="Times New Roman" panose="02020603050405020304" pitchFamily="18" charset="0"/>
              </a:rPr>
              <a:t> </a:t>
            </a:r>
            <a:r>
              <a:rPr lang="en-US" sz="1600" b="1" dirty="0" err="1">
                <a:latin typeface="+mj-lt"/>
                <a:cs typeface="Times New Roman" panose="02020603050405020304" pitchFamily="18" charset="0"/>
              </a:rPr>
              <a:t>cảm</a:t>
            </a:r>
            <a:r>
              <a:rPr lang="en-US" sz="1600" b="1" dirty="0">
                <a:latin typeface="+mj-lt"/>
                <a:cs typeface="Times New Roman" panose="02020603050405020304" pitchFamily="18" charset="0"/>
              </a:rPr>
              <a:t> </a:t>
            </a:r>
            <a:r>
              <a:rPr lang="en-US" sz="1600" b="1" dirty="0" err="1">
                <a:latin typeface="+mj-lt"/>
                <a:cs typeface="Times New Roman" panose="02020603050405020304" pitchFamily="18" charset="0"/>
              </a:rPr>
              <a:t>biến</a:t>
            </a:r>
            <a:endParaRPr lang="en-US" sz="1600" b="1" dirty="0">
              <a:latin typeface="+mj-lt"/>
              <a:cs typeface="Times New Roman" panose="02020603050405020304" pitchFamily="18" charset="0"/>
            </a:endParaRPr>
          </a:p>
        </p:txBody>
      </p:sp>
      <p:pic>
        <p:nvPicPr>
          <p:cNvPr id="9" name="Picture 8">
            <a:extLst>
              <a:ext uri="{FF2B5EF4-FFF2-40B4-BE49-F238E27FC236}">
                <a16:creationId xmlns:a16="http://schemas.microsoft.com/office/drawing/2014/main" id="{00000000-0008-0000-0100-00000D000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067" y="514350"/>
            <a:ext cx="1295400" cy="1239811"/>
          </a:xfrm>
          <a:prstGeom prst="rect">
            <a:avLst/>
          </a:prstGeom>
        </p:spPr>
      </p:pic>
      <p:sp>
        <p:nvSpPr>
          <p:cNvPr id="4" name="Rectangle 3"/>
          <p:cNvSpPr/>
          <p:nvPr/>
        </p:nvSpPr>
        <p:spPr>
          <a:xfrm>
            <a:off x="4686300" y="349922"/>
            <a:ext cx="3276600" cy="1754326"/>
          </a:xfrm>
          <a:prstGeom prst="rect">
            <a:avLst/>
          </a:prstGeom>
        </p:spPr>
        <p:txBody>
          <a:bodyPr wrap="square">
            <a:spAutoFit/>
          </a:bodyPr>
          <a:lstStyle/>
          <a:p>
            <a:r>
              <a:rPr lang="en-US" sz="1200" dirty="0">
                <a:latin typeface="+mj-lt"/>
              </a:rPr>
              <a:t>SMOKE SENSOR</a:t>
            </a:r>
          </a:p>
          <a:p>
            <a:r>
              <a:rPr lang="en-US" sz="1200" dirty="0" err="1">
                <a:latin typeface="+mj-lt"/>
              </a:rPr>
              <a:t>Cảm</a:t>
            </a:r>
            <a:r>
              <a:rPr lang="en-US" sz="1200" dirty="0">
                <a:latin typeface="+mj-lt"/>
              </a:rPr>
              <a:t> </a:t>
            </a:r>
            <a:r>
              <a:rPr lang="en-US" sz="1200" dirty="0" err="1">
                <a:latin typeface="+mj-lt"/>
              </a:rPr>
              <a:t>biến</a:t>
            </a:r>
            <a:r>
              <a:rPr lang="en-US" sz="1200" dirty="0">
                <a:latin typeface="+mj-lt"/>
              </a:rPr>
              <a:t> </a:t>
            </a:r>
            <a:r>
              <a:rPr lang="en-US" sz="1200" dirty="0" err="1">
                <a:latin typeface="+mj-lt"/>
              </a:rPr>
              <a:t>phát</a:t>
            </a:r>
            <a:r>
              <a:rPr lang="en-US" sz="1200" dirty="0">
                <a:latin typeface="+mj-lt"/>
              </a:rPr>
              <a:t> </a:t>
            </a:r>
            <a:r>
              <a:rPr lang="en-US" sz="1200" dirty="0" err="1">
                <a:latin typeface="+mj-lt"/>
              </a:rPr>
              <a:t>hiện</a:t>
            </a:r>
            <a:r>
              <a:rPr lang="en-US" sz="1200" dirty="0">
                <a:latin typeface="+mj-lt"/>
              </a:rPr>
              <a:t> </a:t>
            </a:r>
            <a:r>
              <a:rPr lang="en-US" sz="1200" dirty="0" err="1">
                <a:latin typeface="+mj-lt"/>
              </a:rPr>
              <a:t>khói</a:t>
            </a:r>
            <a:endParaRPr lang="en-US" sz="1200" dirty="0">
              <a:latin typeface="+mj-lt"/>
            </a:endParaRPr>
          </a:p>
          <a:p>
            <a:r>
              <a:rPr lang="en-US" sz="1200" dirty="0">
                <a:latin typeface="+mj-lt"/>
              </a:rPr>
              <a:t>* </a:t>
            </a:r>
            <a:r>
              <a:rPr lang="en-US" sz="1200" dirty="0" err="1">
                <a:latin typeface="+mj-lt"/>
              </a:rPr>
              <a:t>Giao</a:t>
            </a:r>
            <a:r>
              <a:rPr lang="en-US" sz="1200" dirty="0">
                <a:latin typeface="+mj-lt"/>
              </a:rPr>
              <a:t> </a:t>
            </a:r>
            <a:r>
              <a:rPr lang="en-US" sz="1200" dirty="0" err="1">
                <a:latin typeface="+mj-lt"/>
              </a:rPr>
              <a:t>thức</a:t>
            </a:r>
            <a:r>
              <a:rPr lang="en-US" sz="1200" dirty="0">
                <a:latin typeface="+mj-lt"/>
              </a:rPr>
              <a:t> </a:t>
            </a:r>
            <a:r>
              <a:rPr lang="en-US" sz="1200" dirty="0" err="1">
                <a:latin typeface="+mj-lt"/>
              </a:rPr>
              <a:t>không</a:t>
            </a:r>
            <a:r>
              <a:rPr lang="en-US" sz="1200" dirty="0">
                <a:latin typeface="+mj-lt"/>
              </a:rPr>
              <a:t> </a:t>
            </a:r>
            <a:r>
              <a:rPr lang="en-US" sz="1200" dirty="0" err="1">
                <a:latin typeface="+mj-lt"/>
              </a:rPr>
              <a:t>dây</a:t>
            </a:r>
            <a:r>
              <a:rPr lang="en-US" sz="1200" dirty="0">
                <a:latin typeface="+mj-lt"/>
              </a:rPr>
              <a:t>: </a:t>
            </a:r>
            <a:r>
              <a:rPr lang="en-US" sz="1200" dirty="0" err="1">
                <a:latin typeface="+mj-lt"/>
              </a:rPr>
              <a:t>Zigbee</a:t>
            </a:r>
            <a:r>
              <a:rPr lang="en-US" sz="1200" dirty="0">
                <a:latin typeface="+mj-lt"/>
              </a:rPr>
              <a:t> HA, </a:t>
            </a:r>
            <a:r>
              <a:rPr lang="en-US" sz="1200" dirty="0" err="1">
                <a:latin typeface="+mj-lt"/>
              </a:rPr>
              <a:t>tần</a:t>
            </a:r>
            <a:r>
              <a:rPr lang="en-US" sz="1200" dirty="0">
                <a:latin typeface="+mj-lt"/>
              </a:rPr>
              <a:t> </a:t>
            </a:r>
            <a:r>
              <a:rPr lang="en-US" sz="1200" dirty="0" err="1">
                <a:latin typeface="+mj-lt"/>
              </a:rPr>
              <a:t>số</a:t>
            </a:r>
            <a:r>
              <a:rPr lang="en-US" sz="1200" dirty="0">
                <a:latin typeface="+mj-lt"/>
              </a:rPr>
              <a:t> 2.4GHz</a:t>
            </a:r>
          </a:p>
          <a:p>
            <a:r>
              <a:rPr lang="en-US" sz="1200" dirty="0">
                <a:latin typeface="+mj-lt"/>
              </a:rPr>
              <a:t>* </a:t>
            </a:r>
            <a:r>
              <a:rPr lang="en-US" sz="1200" dirty="0" err="1">
                <a:latin typeface="+mj-lt"/>
              </a:rPr>
              <a:t>Nguồn</a:t>
            </a:r>
            <a:r>
              <a:rPr lang="en-US" sz="1200" dirty="0">
                <a:latin typeface="+mj-lt"/>
              </a:rPr>
              <a:t> </a:t>
            </a:r>
            <a:r>
              <a:rPr lang="en-US" sz="1200" dirty="0" err="1">
                <a:latin typeface="+mj-lt"/>
              </a:rPr>
              <a:t>cấp</a:t>
            </a:r>
            <a:r>
              <a:rPr lang="en-US" sz="1200" dirty="0">
                <a:latin typeface="+mj-lt"/>
              </a:rPr>
              <a:t>: Pin CR123A</a:t>
            </a:r>
          </a:p>
          <a:p>
            <a:r>
              <a:rPr lang="en-US" sz="1200" dirty="0">
                <a:latin typeface="+mj-lt"/>
              </a:rPr>
              <a:t>* </a:t>
            </a:r>
            <a:r>
              <a:rPr lang="en-US" sz="1200" dirty="0" err="1">
                <a:latin typeface="+mj-lt"/>
              </a:rPr>
              <a:t>Khoảng</a:t>
            </a:r>
            <a:r>
              <a:rPr lang="en-US" sz="1200" dirty="0">
                <a:latin typeface="+mj-lt"/>
              </a:rPr>
              <a:t> </a:t>
            </a:r>
            <a:r>
              <a:rPr lang="en-US" sz="1200" dirty="0" err="1">
                <a:latin typeface="+mj-lt"/>
              </a:rPr>
              <a:t>cách</a:t>
            </a:r>
            <a:r>
              <a:rPr lang="en-US" sz="1200" dirty="0">
                <a:latin typeface="+mj-lt"/>
              </a:rPr>
              <a:t> </a:t>
            </a:r>
            <a:r>
              <a:rPr lang="en-US" sz="1200" dirty="0" err="1">
                <a:latin typeface="+mj-lt"/>
              </a:rPr>
              <a:t>không</a:t>
            </a:r>
            <a:r>
              <a:rPr lang="en-US" sz="1200" dirty="0">
                <a:latin typeface="+mj-lt"/>
              </a:rPr>
              <a:t> </a:t>
            </a:r>
            <a:r>
              <a:rPr lang="en-US" sz="1200" dirty="0" err="1">
                <a:latin typeface="+mj-lt"/>
              </a:rPr>
              <a:t>dây</a:t>
            </a:r>
            <a:r>
              <a:rPr lang="en-US" sz="1200" dirty="0">
                <a:latin typeface="+mj-lt"/>
              </a:rPr>
              <a:t>: 100m (</a:t>
            </a:r>
            <a:r>
              <a:rPr lang="en-US" sz="1200" dirty="0" err="1">
                <a:latin typeface="+mj-lt"/>
              </a:rPr>
              <a:t>không</a:t>
            </a:r>
            <a:r>
              <a:rPr lang="en-US" sz="1200" dirty="0">
                <a:latin typeface="+mj-lt"/>
              </a:rPr>
              <a:t> </a:t>
            </a:r>
            <a:r>
              <a:rPr lang="en-US" sz="1200" dirty="0" err="1">
                <a:latin typeface="+mj-lt"/>
              </a:rPr>
              <a:t>vật</a:t>
            </a:r>
            <a:r>
              <a:rPr lang="en-US" sz="1200" dirty="0">
                <a:latin typeface="+mj-lt"/>
              </a:rPr>
              <a:t> </a:t>
            </a:r>
            <a:r>
              <a:rPr lang="en-US" sz="1200" dirty="0" err="1">
                <a:latin typeface="+mj-lt"/>
              </a:rPr>
              <a:t>cản</a:t>
            </a:r>
            <a:r>
              <a:rPr lang="en-US" sz="1200" dirty="0">
                <a:latin typeface="+mj-lt"/>
              </a:rPr>
              <a:t>)</a:t>
            </a:r>
          </a:p>
          <a:p>
            <a:r>
              <a:rPr lang="en-US" sz="1200" dirty="0">
                <a:latin typeface="+mj-lt"/>
              </a:rPr>
              <a:t>* </a:t>
            </a:r>
            <a:r>
              <a:rPr lang="en-US" sz="1200" dirty="0" err="1">
                <a:latin typeface="+mj-lt"/>
              </a:rPr>
              <a:t>Kích</a:t>
            </a:r>
            <a:r>
              <a:rPr lang="en-US" sz="1200" dirty="0">
                <a:latin typeface="+mj-lt"/>
              </a:rPr>
              <a:t> </a:t>
            </a:r>
            <a:r>
              <a:rPr lang="en-US" sz="1200" dirty="0" err="1">
                <a:latin typeface="+mj-lt"/>
              </a:rPr>
              <a:t>thước</a:t>
            </a:r>
            <a:r>
              <a:rPr lang="en-US" sz="1200" dirty="0">
                <a:latin typeface="+mj-lt"/>
              </a:rPr>
              <a:t>: 60*60*49.2mm</a:t>
            </a:r>
          </a:p>
          <a:p>
            <a:r>
              <a:rPr lang="en-US" sz="1200" dirty="0">
                <a:latin typeface="+mj-lt"/>
              </a:rPr>
              <a:t>* </a:t>
            </a:r>
            <a:r>
              <a:rPr lang="en-US" sz="1200" dirty="0" err="1">
                <a:latin typeface="+mj-lt"/>
              </a:rPr>
              <a:t>Môi</a:t>
            </a:r>
            <a:r>
              <a:rPr lang="en-US" sz="1200" dirty="0">
                <a:latin typeface="+mj-lt"/>
              </a:rPr>
              <a:t> </a:t>
            </a:r>
            <a:r>
              <a:rPr lang="en-US" sz="1200" dirty="0" err="1">
                <a:latin typeface="+mj-lt"/>
              </a:rPr>
              <a:t>trường</a:t>
            </a:r>
            <a:r>
              <a:rPr lang="en-US" sz="1200" dirty="0">
                <a:latin typeface="+mj-lt"/>
              </a:rPr>
              <a:t> </a:t>
            </a:r>
            <a:r>
              <a:rPr lang="en-US" sz="1200" dirty="0" err="1">
                <a:latin typeface="+mj-lt"/>
              </a:rPr>
              <a:t>làm</a:t>
            </a:r>
            <a:r>
              <a:rPr lang="en-US" sz="1200" dirty="0">
                <a:latin typeface="+mj-lt"/>
              </a:rPr>
              <a:t> </a:t>
            </a:r>
            <a:r>
              <a:rPr lang="en-US" sz="1200" dirty="0" err="1">
                <a:latin typeface="+mj-lt"/>
              </a:rPr>
              <a:t>việc</a:t>
            </a:r>
            <a:r>
              <a:rPr lang="en-US" sz="1200" dirty="0">
                <a:latin typeface="+mj-lt"/>
              </a:rPr>
              <a:t>: -10℃-50℃, </a:t>
            </a:r>
            <a:r>
              <a:rPr lang="en-US" sz="1200" dirty="0" err="1">
                <a:latin typeface="+mj-lt"/>
              </a:rPr>
              <a:t>độ</a:t>
            </a:r>
            <a:r>
              <a:rPr lang="en-US" sz="1200" dirty="0">
                <a:latin typeface="+mj-lt"/>
              </a:rPr>
              <a:t> </a:t>
            </a:r>
            <a:r>
              <a:rPr lang="en-US" sz="1200" dirty="0" err="1">
                <a:latin typeface="+mj-lt"/>
              </a:rPr>
              <a:t>ẩm</a:t>
            </a:r>
            <a:r>
              <a:rPr lang="en-US" sz="1200" dirty="0">
                <a:latin typeface="+mj-lt"/>
              </a:rPr>
              <a:t> &lt; 95% RH</a:t>
            </a:r>
          </a:p>
          <a:p>
            <a:r>
              <a:rPr lang="en-US" sz="1200" dirty="0">
                <a:latin typeface="+mj-lt"/>
              </a:rPr>
              <a:t>* </a:t>
            </a:r>
            <a:r>
              <a:rPr lang="en-US" sz="1200" dirty="0" err="1">
                <a:latin typeface="+mj-lt"/>
              </a:rPr>
              <a:t>Tiếng</a:t>
            </a:r>
            <a:r>
              <a:rPr lang="en-US" sz="1200" dirty="0">
                <a:latin typeface="+mj-lt"/>
              </a:rPr>
              <a:t> </a:t>
            </a:r>
            <a:r>
              <a:rPr lang="en-US" sz="1200" dirty="0" err="1">
                <a:latin typeface="+mj-lt"/>
              </a:rPr>
              <a:t>động</a:t>
            </a:r>
            <a:r>
              <a:rPr lang="en-US" sz="1200" dirty="0">
                <a:latin typeface="+mj-lt"/>
              </a:rPr>
              <a:t> :  110db</a:t>
            </a:r>
          </a:p>
        </p:txBody>
      </p:sp>
      <p:pic>
        <p:nvPicPr>
          <p:cNvPr id="10" name="Picture 9">
            <a:extLst>
              <a:ext uri="{FF2B5EF4-FFF2-40B4-BE49-F238E27FC236}">
                <a16:creationId xmlns:a16="http://schemas.microsoft.com/office/drawing/2014/main" id="{00000000-0008-0000-0100-0000100000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678" y="3006570"/>
            <a:ext cx="1219200" cy="1416361"/>
          </a:xfrm>
          <a:prstGeom prst="rect">
            <a:avLst/>
          </a:prstGeom>
        </p:spPr>
      </p:pic>
      <p:sp>
        <p:nvSpPr>
          <p:cNvPr id="12" name="Rectangle 11"/>
          <p:cNvSpPr/>
          <p:nvPr/>
        </p:nvSpPr>
        <p:spPr>
          <a:xfrm>
            <a:off x="1785761" y="2999007"/>
            <a:ext cx="3276600" cy="1754326"/>
          </a:xfrm>
          <a:prstGeom prst="rect">
            <a:avLst/>
          </a:prstGeom>
        </p:spPr>
        <p:txBody>
          <a:bodyPr wrap="square">
            <a:spAutoFit/>
          </a:bodyPr>
          <a:lstStyle/>
          <a:p>
            <a:r>
              <a:rPr lang="vi-VN" sz="1200" dirty="0">
                <a:latin typeface="+mj-lt"/>
              </a:rPr>
              <a:t>MOTION SENSOR</a:t>
            </a:r>
          </a:p>
          <a:p>
            <a:r>
              <a:rPr lang="vi-VN" sz="1200" dirty="0">
                <a:latin typeface="+mj-lt"/>
              </a:rPr>
              <a:t>Cảm biến phát hiện chuyển động</a:t>
            </a:r>
          </a:p>
          <a:p>
            <a:r>
              <a:rPr lang="vi-VN" sz="1200" dirty="0">
                <a:latin typeface="+mj-lt"/>
              </a:rPr>
              <a:t>* Giao thức không dây: Zigbee HA, tần số 2.4GHz</a:t>
            </a:r>
          </a:p>
          <a:p>
            <a:r>
              <a:rPr lang="vi-VN" sz="1200" dirty="0">
                <a:latin typeface="+mj-lt"/>
              </a:rPr>
              <a:t>* Nguồn cấp: 2xPin AA</a:t>
            </a:r>
          </a:p>
          <a:p>
            <a:r>
              <a:rPr lang="vi-VN" sz="1200" dirty="0">
                <a:latin typeface="+mj-lt"/>
              </a:rPr>
              <a:t>* Khoảng cách không dây: 80m (không vật cản)</a:t>
            </a:r>
          </a:p>
          <a:p>
            <a:r>
              <a:rPr lang="vi-VN" sz="1200" dirty="0">
                <a:latin typeface="+mj-lt"/>
              </a:rPr>
              <a:t>* Kích thước: 61.5x30.3x11.7mm</a:t>
            </a:r>
          </a:p>
          <a:p>
            <a:r>
              <a:rPr lang="vi-VN" sz="1200" dirty="0">
                <a:latin typeface="+mj-lt"/>
              </a:rPr>
              <a:t>* Môi trường làm việc: -10 - 50°C, độ ẩm &lt; 90% RH</a:t>
            </a:r>
            <a:endParaRPr lang="en-US" sz="1200" dirty="0">
              <a:latin typeface="+mj-lt"/>
            </a:endParaRPr>
          </a:p>
        </p:txBody>
      </p:sp>
      <p:sp>
        <p:nvSpPr>
          <p:cNvPr id="16" name="Rectangle 15"/>
          <p:cNvSpPr/>
          <p:nvPr/>
        </p:nvSpPr>
        <p:spPr>
          <a:xfrm>
            <a:off x="6781800" y="2914237"/>
            <a:ext cx="2362200" cy="1938992"/>
          </a:xfrm>
          <a:prstGeom prst="rect">
            <a:avLst/>
          </a:prstGeom>
        </p:spPr>
        <p:txBody>
          <a:bodyPr wrap="square">
            <a:spAutoFit/>
          </a:bodyPr>
          <a:lstStyle/>
          <a:p>
            <a:r>
              <a:rPr lang="vi-VN" sz="1200" dirty="0">
                <a:latin typeface="+mj-lt"/>
              </a:rPr>
              <a:t>DOOR SENSOR</a:t>
            </a:r>
          </a:p>
          <a:p>
            <a:r>
              <a:rPr lang="vi-VN" sz="1200" dirty="0">
                <a:latin typeface="+mj-lt"/>
              </a:rPr>
              <a:t>Cảm biến phát hiện mở cửa</a:t>
            </a:r>
          </a:p>
          <a:p>
            <a:r>
              <a:rPr lang="vi-VN" sz="1200" dirty="0">
                <a:latin typeface="+mj-lt"/>
              </a:rPr>
              <a:t>* Giao thức không dây: Zigbee HA, tần số 2.4GHz</a:t>
            </a:r>
          </a:p>
          <a:p>
            <a:r>
              <a:rPr lang="vi-VN" sz="1200" dirty="0">
                <a:latin typeface="+mj-lt"/>
              </a:rPr>
              <a:t>* Nguồn cấp: Pin CR2032</a:t>
            </a:r>
          </a:p>
          <a:p>
            <a:r>
              <a:rPr lang="vi-VN" sz="1200" dirty="0">
                <a:latin typeface="+mj-lt"/>
              </a:rPr>
              <a:t>* Khoảng cách không dây: 100m (không vật cản)</a:t>
            </a:r>
          </a:p>
          <a:p>
            <a:r>
              <a:rPr lang="vi-VN" sz="1200" dirty="0">
                <a:latin typeface="+mj-lt"/>
              </a:rPr>
              <a:t>* Kích thước: 61.5x30.3x11.7mm</a:t>
            </a:r>
          </a:p>
          <a:p>
            <a:r>
              <a:rPr lang="vi-VN" sz="1200" dirty="0">
                <a:latin typeface="+mj-lt"/>
              </a:rPr>
              <a:t>                     44.8x10.9x7.9mm</a:t>
            </a:r>
          </a:p>
          <a:p>
            <a:r>
              <a:rPr lang="vi-VN" sz="1200" dirty="0">
                <a:latin typeface="+mj-lt"/>
              </a:rPr>
              <a:t>* Môi trường làm việc: -10℃-50℃</a:t>
            </a:r>
            <a:endParaRPr lang="en-US" sz="1200" dirty="0">
              <a:latin typeface="+mj-lt"/>
            </a:endParaRPr>
          </a:p>
        </p:txBody>
      </p:sp>
      <p:pic>
        <p:nvPicPr>
          <p:cNvPr id="18" name="Picture 17">
            <a:extLst>
              <a:ext uri="{FF2B5EF4-FFF2-40B4-BE49-F238E27FC236}">
                <a16:creationId xmlns:a16="http://schemas.microsoft.com/office/drawing/2014/main" id="{00000000-0008-0000-0100-00000E0000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9539" y="2914238"/>
            <a:ext cx="1646061" cy="1698198"/>
          </a:xfrm>
          <a:prstGeom prst="rect">
            <a:avLst/>
          </a:prstGeom>
        </p:spPr>
      </p:pic>
    </p:spTree>
    <p:extLst>
      <p:ext uri="{BB962C8B-B14F-4D97-AF65-F5344CB8AC3E}">
        <p14:creationId xmlns:p14="http://schemas.microsoft.com/office/powerpoint/2010/main" val="2960388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2453008" y="-11289"/>
            <a:ext cx="6690992" cy="5154789"/>
          </a:xfrm>
          <a:custGeom>
            <a:avLst/>
            <a:gdLst/>
            <a:ahLst/>
            <a:cxnLst/>
            <a:rect l="l" t="t" r="r" b="b"/>
            <a:pathLst>
              <a:path w="3996054" h="2952115">
                <a:moveTo>
                  <a:pt x="0" y="2951988"/>
                </a:moveTo>
                <a:lnTo>
                  <a:pt x="3995928" y="2951988"/>
                </a:lnTo>
                <a:lnTo>
                  <a:pt x="3995928" y="0"/>
                </a:lnTo>
                <a:lnTo>
                  <a:pt x="0" y="0"/>
                </a:lnTo>
                <a:lnTo>
                  <a:pt x="0" y="2951988"/>
                </a:lnTo>
                <a:close/>
              </a:path>
            </a:pathLst>
          </a:custGeom>
          <a:solidFill>
            <a:srgbClr val="FFFFFF">
              <a:alpha val="50195"/>
            </a:srgbClr>
          </a:solidFill>
        </p:spPr>
        <p:txBody>
          <a:bodyPr wrap="square" lIns="0" tIns="0" rIns="0" bIns="0" rtlCol="0"/>
          <a:lstStyle/>
          <a:p>
            <a:endParaRPr sz="1200" b="1" dirty="0">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998"/>
            <a:ext cx="2781970" cy="2612865"/>
          </a:xfrm>
          <a:prstGeom prst="rect">
            <a:avLst/>
          </a:prstGeom>
        </p:spPr>
      </p:pic>
      <p:sp>
        <p:nvSpPr>
          <p:cNvPr id="5" name="object 4"/>
          <p:cNvSpPr txBox="1"/>
          <p:nvPr/>
        </p:nvSpPr>
        <p:spPr>
          <a:xfrm>
            <a:off x="2893818" y="209550"/>
            <a:ext cx="2488286" cy="1922962"/>
          </a:xfrm>
          <a:prstGeom prst="rect">
            <a:avLst/>
          </a:prstGeom>
        </p:spPr>
        <p:txBody>
          <a:bodyPr vert="horz" wrap="square" lIns="0" tIns="12065" rIns="0" bIns="0" rtlCol="0">
            <a:spAutoFit/>
          </a:bodyPr>
          <a:lstStyle/>
          <a:p>
            <a:pPr marL="12700">
              <a:lnSpc>
                <a:spcPct val="100000"/>
              </a:lnSpc>
              <a:spcBef>
                <a:spcPts val="95"/>
              </a:spcBef>
            </a:pPr>
            <a:r>
              <a:rPr lang="vi-VN" sz="1200" spc="5" dirty="0">
                <a:latin typeface="+mj-lt"/>
                <a:cs typeface="Noto Sans CJK JP Regular"/>
              </a:rPr>
              <a:t>Cảm biến nhiệt độ và độ ẩm</a:t>
            </a:r>
          </a:p>
          <a:p>
            <a:pPr marL="12700">
              <a:lnSpc>
                <a:spcPct val="100000"/>
              </a:lnSpc>
              <a:spcBef>
                <a:spcPts val="95"/>
              </a:spcBef>
            </a:pPr>
            <a:r>
              <a:rPr lang="vi-VN" sz="1200" spc="5" dirty="0">
                <a:latin typeface="+mj-lt"/>
                <a:cs typeface="Noto Sans CJK JP Regular"/>
              </a:rPr>
              <a:t>* Giao thức không dây: Zigbee HA, tần số 2.4GHz</a:t>
            </a:r>
          </a:p>
          <a:p>
            <a:pPr marL="12700">
              <a:lnSpc>
                <a:spcPct val="100000"/>
              </a:lnSpc>
              <a:spcBef>
                <a:spcPts val="95"/>
              </a:spcBef>
            </a:pPr>
            <a:r>
              <a:rPr lang="vi-VN" sz="1200" spc="5" dirty="0">
                <a:latin typeface="+mj-lt"/>
                <a:cs typeface="Noto Sans CJK JP Regular"/>
              </a:rPr>
              <a:t>* Nguồn cấp: Pin CR2450</a:t>
            </a:r>
          </a:p>
          <a:p>
            <a:pPr marL="12700">
              <a:lnSpc>
                <a:spcPct val="100000"/>
              </a:lnSpc>
              <a:spcBef>
                <a:spcPts val="95"/>
              </a:spcBef>
            </a:pPr>
            <a:r>
              <a:rPr lang="vi-VN" sz="1200" spc="5" dirty="0">
                <a:latin typeface="+mj-lt"/>
                <a:cs typeface="Noto Sans CJK JP Regular"/>
              </a:rPr>
              <a:t>* Khoảng cách không dây: 100m (không vật cản)</a:t>
            </a:r>
          </a:p>
          <a:p>
            <a:pPr marL="12700">
              <a:lnSpc>
                <a:spcPct val="100000"/>
              </a:lnSpc>
              <a:spcBef>
                <a:spcPts val="95"/>
              </a:spcBef>
            </a:pPr>
            <a:r>
              <a:rPr lang="vi-VN" sz="1200" spc="5" dirty="0">
                <a:latin typeface="+mj-lt"/>
                <a:cs typeface="Noto Sans CJK JP Regular"/>
              </a:rPr>
              <a:t>* Kích thước: 60×60×20.8 mm</a:t>
            </a:r>
          </a:p>
          <a:p>
            <a:pPr marL="12700">
              <a:spcBef>
                <a:spcPts val="95"/>
              </a:spcBef>
            </a:pPr>
            <a:r>
              <a:rPr lang="vi-VN" sz="1200" spc="5" dirty="0">
                <a:latin typeface="+mj-lt"/>
                <a:cs typeface="Noto Sans CJK JP Regular"/>
              </a:rPr>
              <a:t>* Môi trường làm việc: -10℃-60℃, độ ẩm &lt; 95% RH</a:t>
            </a:r>
            <a:br>
              <a:rPr lang="en-US" sz="1200" spc="5" dirty="0">
                <a:latin typeface="+mj-lt"/>
                <a:cs typeface="Noto Sans CJK JP Regular"/>
              </a:rPr>
            </a:br>
            <a:r>
              <a:rPr lang="vi-VN" altLang="en-US" sz="1200" dirty="0">
                <a:solidFill>
                  <a:srgbClr val="202124"/>
                </a:solidFill>
                <a:latin typeface="+mj-lt"/>
                <a:cs typeface="Times New Roman" panose="02020603050405020304" pitchFamily="18" charset="0"/>
              </a:rPr>
              <a:t>Phương thức mạng: Zigbee</a:t>
            </a:r>
            <a:r>
              <a:rPr lang="vi-VN" altLang="en-US" sz="1200" dirty="0">
                <a:latin typeface="+mj-lt"/>
                <a:cs typeface="Times New Roman" panose="02020603050405020304" pitchFamily="18" charset="0"/>
              </a:rPr>
              <a:t> </a:t>
            </a:r>
          </a:p>
        </p:txBody>
      </p:sp>
      <p:pic>
        <p:nvPicPr>
          <p:cNvPr id="9" name="Picture 8"/>
          <p:cNvPicPr>
            <a:picLocks noChangeAspect="1"/>
          </p:cNvPicPr>
          <p:nvPr/>
        </p:nvPicPr>
        <p:blipFill>
          <a:blip r:embed="rId3"/>
          <a:stretch>
            <a:fillRect/>
          </a:stretch>
        </p:blipFill>
        <p:spPr>
          <a:xfrm>
            <a:off x="-5644" y="2601576"/>
            <a:ext cx="2767859" cy="2541924"/>
          </a:xfrm>
          <a:prstGeom prst="rect">
            <a:avLst/>
          </a:prstGeom>
        </p:spPr>
      </p:pic>
      <p:sp>
        <p:nvSpPr>
          <p:cNvPr id="12" name="object 4"/>
          <p:cNvSpPr txBox="1"/>
          <p:nvPr/>
        </p:nvSpPr>
        <p:spPr>
          <a:xfrm>
            <a:off x="2813014" y="2724150"/>
            <a:ext cx="2697871" cy="1935786"/>
          </a:xfrm>
          <a:prstGeom prst="rect">
            <a:avLst/>
          </a:prstGeom>
        </p:spPr>
        <p:txBody>
          <a:bodyPr vert="horz" wrap="square" lIns="0" tIns="12065" rIns="0" bIns="0" rtlCol="0">
            <a:spAutoFit/>
          </a:bodyPr>
          <a:lstStyle/>
          <a:p>
            <a:pPr marL="12700">
              <a:lnSpc>
                <a:spcPct val="100000"/>
              </a:lnSpc>
              <a:spcBef>
                <a:spcPts val="95"/>
              </a:spcBef>
            </a:pPr>
            <a:r>
              <a:rPr lang="vi-VN" sz="1200" spc="5" dirty="0">
                <a:latin typeface="+mj-lt"/>
                <a:cs typeface="Noto Sans CJK JP Regular"/>
              </a:rPr>
              <a:t>* Tên sản phẩm: Cảm biến nhiệt độ và độ ẩm thông minh</a:t>
            </a:r>
          </a:p>
          <a:p>
            <a:pPr marL="12700">
              <a:lnSpc>
                <a:spcPct val="100000"/>
              </a:lnSpc>
              <a:spcBef>
                <a:spcPts val="95"/>
              </a:spcBef>
            </a:pPr>
            <a:r>
              <a:rPr lang="vi-VN" sz="1200" spc="5" dirty="0">
                <a:latin typeface="+mj-lt"/>
                <a:cs typeface="Noto Sans CJK JP Regular"/>
              </a:rPr>
              <a:t>* Kích thước: </a:t>
            </a:r>
            <a:r>
              <a:rPr lang="el-GR" sz="1200" spc="5" dirty="0">
                <a:latin typeface="+mj-lt"/>
                <a:cs typeface="Noto Sans CJK JP Regular"/>
              </a:rPr>
              <a:t>Φ61,2 * 23</a:t>
            </a:r>
            <a:r>
              <a:rPr lang="vi-VN" sz="1200" spc="5" dirty="0">
                <a:latin typeface="+mj-lt"/>
                <a:cs typeface="Noto Sans CJK JP Regular"/>
              </a:rPr>
              <a:t>mm</a:t>
            </a:r>
          </a:p>
          <a:p>
            <a:pPr marL="12700">
              <a:lnSpc>
                <a:spcPct val="100000"/>
              </a:lnSpc>
              <a:spcBef>
                <a:spcPts val="95"/>
              </a:spcBef>
            </a:pPr>
            <a:r>
              <a:rPr lang="vi-VN" sz="1200" spc="5" dirty="0">
                <a:latin typeface="+mj-lt"/>
                <a:cs typeface="Noto Sans CJK JP Regular"/>
              </a:rPr>
              <a:t>* Điện áp làm việc: 3V (pin AAA)</a:t>
            </a:r>
          </a:p>
          <a:p>
            <a:pPr marL="12700">
              <a:lnSpc>
                <a:spcPct val="100000"/>
              </a:lnSpc>
              <a:spcBef>
                <a:spcPts val="95"/>
              </a:spcBef>
            </a:pPr>
            <a:r>
              <a:rPr lang="vi-VN" sz="1200" spc="5" dirty="0">
                <a:latin typeface="+mj-lt"/>
                <a:cs typeface="Noto Sans CJK JP Regular"/>
              </a:rPr>
              <a:t>* Phương thức mạng: Zigbee</a:t>
            </a:r>
          </a:p>
          <a:p>
            <a:pPr marL="12700">
              <a:lnSpc>
                <a:spcPct val="100000"/>
              </a:lnSpc>
              <a:spcBef>
                <a:spcPts val="95"/>
              </a:spcBef>
            </a:pPr>
            <a:r>
              <a:rPr lang="vi-VN" sz="1200" spc="5" dirty="0">
                <a:latin typeface="+mj-lt"/>
                <a:cs typeface="Noto Sans CJK JP Regular"/>
              </a:rPr>
              <a:t>* Khoảng cách mạng không dây: ≤80 mét (môi trường mở)</a:t>
            </a:r>
          </a:p>
          <a:p>
            <a:pPr marL="12700">
              <a:lnSpc>
                <a:spcPct val="100000"/>
              </a:lnSpc>
              <a:spcBef>
                <a:spcPts val="95"/>
              </a:spcBef>
            </a:pPr>
            <a:r>
              <a:rPr lang="vi-VN" sz="1200" spc="5" dirty="0">
                <a:latin typeface="+mj-lt"/>
                <a:cs typeface="Noto Sans CJK JP Regular"/>
              </a:rPr>
              <a:t>* Môi trường làm việc: -10 ℃ ～ + 55 ℃</a:t>
            </a:r>
          </a:p>
          <a:p>
            <a:pPr marL="12700">
              <a:lnSpc>
                <a:spcPct val="100000"/>
              </a:lnSpc>
              <a:spcBef>
                <a:spcPts val="95"/>
              </a:spcBef>
            </a:pPr>
            <a:r>
              <a:rPr lang="vi-VN" sz="1200" spc="5" dirty="0">
                <a:latin typeface="+mj-lt"/>
                <a:cs typeface="Noto Sans CJK JP Regular"/>
              </a:rPr>
              <a:t>* Sai số chính xác: nhiệt độ ± 0,3 ℃, độ ẩm ± 3%</a:t>
            </a:r>
            <a:endParaRPr lang="en-US" sz="1200" spc="5" dirty="0">
              <a:latin typeface="+mj-lt"/>
              <a:cs typeface="Noto Sans CJK JP Regular"/>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2076" y="2571750"/>
            <a:ext cx="1823991" cy="2329968"/>
          </a:xfrm>
          <a:prstGeom prst="rect">
            <a:avLst/>
          </a:prstGeom>
        </p:spPr>
      </p:pic>
      <p:sp>
        <p:nvSpPr>
          <p:cNvPr id="14" name="object 4"/>
          <p:cNvSpPr txBox="1"/>
          <p:nvPr/>
        </p:nvSpPr>
        <p:spPr>
          <a:xfrm>
            <a:off x="6928630" y="2902404"/>
            <a:ext cx="2215370" cy="2133276"/>
          </a:xfrm>
          <a:prstGeom prst="rect">
            <a:avLst/>
          </a:prstGeom>
        </p:spPr>
        <p:txBody>
          <a:bodyPr vert="horz" wrap="square" lIns="0" tIns="12065" rIns="0" bIns="0" rtlCol="0">
            <a:spAutoFit/>
          </a:bodyPr>
          <a:lstStyle/>
          <a:p>
            <a:pPr marL="12700">
              <a:lnSpc>
                <a:spcPct val="100000"/>
              </a:lnSpc>
              <a:spcBef>
                <a:spcPts val="95"/>
              </a:spcBef>
            </a:pPr>
            <a:r>
              <a:rPr lang="vi-VN" sz="1200" spc="-15" dirty="0">
                <a:latin typeface="+mj-lt"/>
                <a:cs typeface="Noto Sans CJK JP Regular"/>
              </a:rPr>
              <a:t>Nút ấn khẩn cấp</a:t>
            </a:r>
          </a:p>
          <a:p>
            <a:pPr marL="12700">
              <a:lnSpc>
                <a:spcPct val="100000"/>
              </a:lnSpc>
              <a:spcBef>
                <a:spcPts val="95"/>
              </a:spcBef>
            </a:pPr>
            <a:r>
              <a:rPr lang="vi-VN" sz="1200" spc="-15" dirty="0">
                <a:latin typeface="+mj-lt"/>
                <a:cs typeface="Noto Sans CJK JP Regular"/>
              </a:rPr>
              <a:t>* Giao thức không dây: Zigbee HA, tần số 2.4GHz</a:t>
            </a:r>
          </a:p>
          <a:p>
            <a:pPr marL="12700">
              <a:lnSpc>
                <a:spcPct val="100000"/>
              </a:lnSpc>
              <a:spcBef>
                <a:spcPts val="95"/>
              </a:spcBef>
            </a:pPr>
            <a:r>
              <a:rPr lang="vi-VN" sz="1200" spc="-15" dirty="0">
                <a:latin typeface="+mj-lt"/>
                <a:cs typeface="Noto Sans CJK JP Regular"/>
              </a:rPr>
              <a:t>* Số phím bấm vật lý: 01</a:t>
            </a:r>
          </a:p>
          <a:p>
            <a:pPr marL="12700">
              <a:lnSpc>
                <a:spcPct val="100000"/>
              </a:lnSpc>
              <a:spcBef>
                <a:spcPts val="95"/>
              </a:spcBef>
            </a:pPr>
            <a:r>
              <a:rPr lang="vi-VN" sz="1200" spc="-15" dirty="0">
                <a:latin typeface="+mj-lt"/>
                <a:cs typeface="Noto Sans CJK JP Regular"/>
              </a:rPr>
              <a:t>* Nguồn cấp: Pin CR2032</a:t>
            </a:r>
          </a:p>
          <a:p>
            <a:pPr marL="12700">
              <a:lnSpc>
                <a:spcPct val="100000"/>
              </a:lnSpc>
              <a:spcBef>
                <a:spcPts val="95"/>
              </a:spcBef>
            </a:pPr>
            <a:r>
              <a:rPr lang="vi-VN" sz="1200" spc="-15" dirty="0">
                <a:latin typeface="+mj-lt"/>
                <a:cs typeface="Noto Sans CJK JP Regular"/>
              </a:rPr>
              <a:t>* Chất liệu: Nhựa ABS</a:t>
            </a:r>
          </a:p>
          <a:p>
            <a:pPr marL="12700">
              <a:lnSpc>
                <a:spcPct val="100000"/>
              </a:lnSpc>
              <a:spcBef>
                <a:spcPts val="95"/>
              </a:spcBef>
            </a:pPr>
            <a:r>
              <a:rPr lang="vi-VN" sz="1200" spc="-15" dirty="0">
                <a:latin typeface="+mj-lt"/>
                <a:cs typeface="Noto Sans CJK JP Regular"/>
              </a:rPr>
              <a:t>* Khoảng cách không dây: 100m (không vật cản)</a:t>
            </a:r>
          </a:p>
          <a:p>
            <a:pPr marL="12700">
              <a:lnSpc>
                <a:spcPct val="100000"/>
              </a:lnSpc>
              <a:spcBef>
                <a:spcPts val="95"/>
              </a:spcBef>
            </a:pPr>
            <a:r>
              <a:rPr lang="vi-VN" sz="1200" spc="-15" dirty="0">
                <a:latin typeface="+mj-lt"/>
                <a:cs typeface="Noto Sans CJK JP Regular"/>
              </a:rPr>
              <a:t>* Kích thước: 57.5×34.5×13mm</a:t>
            </a:r>
          </a:p>
          <a:p>
            <a:pPr marL="12700">
              <a:lnSpc>
                <a:spcPct val="100000"/>
              </a:lnSpc>
              <a:spcBef>
                <a:spcPts val="95"/>
              </a:spcBef>
            </a:pPr>
            <a:r>
              <a:rPr lang="vi-VN" sz="1200" spc="-15" dirty="0">
                <a:latin typeface="+mj-lt"/>
                <a:cs typeface="Noto Sans CJK JP Regular"/>
              </a:rPr>
              <a:t>* Môi trường làm việc:-15℃~50℃, độ ẩm &lt; 95% RH</a:t>
            </a:r>
            <a:endParaRPr sz="1200" spc="-15" dirty="0">
              <a:latin typeface="+mj-lt"/>
              <a:cs typeface="Noto Sans CJK JP Regular"/>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2104" y="230106"/>
            <a:ext cx="1579644" cy="1579644"/>
          </a:xfrm>
          <a:prstGeom prst="rect">
            <a:avLst/>
          </a:prstGeom>
        </p:spPr>
      </p:pic>
      <p:sp>
        <p:nvSpPr>
          <p:cNvPr id="21" name="Rectangle 1"/>
          <p:cNvSpPr>
            <a:spLocks noChangeArrowheads="1"/>
          </p:cNvSpPr>
          <p:nvPr/>
        </p:nvSpPr>
        <p:spPr bwMode="auto">
          <a:xfrm>
            <a:off x="6969489" y="126827"/>
            <a:ext cx="2174511" cy="182101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lvl="0" eaLnBrk="0" fontAlgn="base" hangingPunct="0">
              <a:spcBef>
                <a:spcPct val="0"/>
              </a:spcBef>
              <a:spcAft>
                <a:spcPct val="0"/>
              </a:spcAft>
            </a:pPr>
            <a:r>
              <a:rPr kumimoji="0" lang="vi-VN" altLang="en-US" sz="1200" b="0" i="0" u="none" strike="noStrike" cap="none" normalizeH="0" baseline="0" dirty="0">
                <a:ln>
                  <a:noFill/>
                </a:ln>
                <a:solidFill>
                  <a:srgbClr val="202124"/>
                </a:solidFill>
                <a:effectLst/>
                <a:latin typeface="+mj-lt"/>
                <a:cs typeface="Times New Roman" panose="02020603050405020304" pitchFamily="18" charset="0"/>
              </a:rPr>
              <a:t>Tên sản phẩm: Cảm biến khí</a:t>
            </a:r>
            <a:r>
              <a:rPr lang="en-US" altLang="en-US" sz="1200" dirty="0">
                <a:solidFill>
                  <a:srgbClr val="202124"/>
                </a:solidFill>
                <a:latin typeface="+mj-lt"/>
                <a:cs typeface="Times New Roman" panose="02020603050405020304" pitchFamily="18" charset="0"/>
              </a:rPr>
              <a:t> </a:t>
            </a:r>
            <a:r>
              <a:rPr kumimoji="0" lang="en-US" altLang="en-US" sz="1200" b="0" i="0" u="none" strike="noStrike" cap="none" normalizeH="0" baseline="0" dirty="0">
                <a:ln>
                  <a:noFill/>
                </a:ln>
                <a:solidFill>
                  <a:srgbClr val="202124"/>
                </a:solidFill>
                <a:effectLst/>
                <a:latin typeface="+mj-lt"/>
                <a:cs typeface="Times New Roman" panose="02020603050405020304" pitchFamily="18" charset="0"/>
              </a:rPr>
              <a:t>GAS</a:t>
            </a:r>
            <a:br>
              <a:rPr kumimoji="0" lang="en-US" altLang="en-US" sz="1200" b="0" i="0" u="none" strike="noStrike" cap="none" normalizeH="0" baseline="0" dirty="0">
                <a:ln>
                  <a:noFill/>
                </a:ln>
                <a:solidFill>
                  <a:srgbClr val="202124"/>
                </a:solidFill>
                <a:effectLst/>
                <a:latin typeface="+mj-lt"/>
                <a:cs typeface="Times New Roman" panose="02020603050405020304" pitchFamily="18" charset="0"/>
              </a:rPr>
            </a:br>
            <a:r>
              <a:rPr kumimoji="0" lang="vi-VN" altLang="en-US" sz="1200" b="0" i="0" u="none" strike="noStrike" cap="none" normalizeH="0" baseline="0" dirty="0">
                <a:ln>
                  <a:noFill/>
                </a:ln>
                <a:solidFill>
                  <a:srgbClr val="202124"/>
                </a:solidFill>
                <a:effectLst/>
                <a:latin typeface="+mj-lt"/>
                <a:cs typeface="Times New Roman" panose="02020603050405020304" pitchFamily="18" charset="0"/>
              </a:rPr>
              <a:t>Khí phát hiện: khí tự nhiên (</a:t>
            </a:r>
            <a:r>
              <a:rPr lang="en-US" sz="1200" dirty="0">
                <a:latin typeface="+mj-lt"/>
              </a:rPr>
              <a:t>methane</a:t>
            </a:r>
            <a:r>
              <a:rPr kumimoji="0" lang="vi-VN" altLang="en-US" sz="1200" b="0" i="0" u="none" strike="noStrike" cap="none" normalizeH="0" baseline="0" dirty="0">
                <a:ln>
                  <a:noFill/>
                </a:ln>
                <a:solidFill>
                  <a:srgbClr val="202124"/>
                </a:solidFill>
                <a:effectLst/>
                <a:latin typeface="+mj-lt"/>
                <a:cs typeface="Times New Roman" panose="02020603050405020304" pitchFamily="18" charset="0"/>
              </a:rPr>
              <a:t>) </a:t>
            </a:r>
            <a:br>
              <a:rPr kumimoji="0" lang="en-US" altLang="en-US" sz="1200" b="0" i="0" u="none" strike="noStrike" cap="none" normalizeH="0" baseline="0" dirty="0">
                <a:ln>
                  <a:noFill/>
                </a:ln>
                <a:solidFill>
                  <a:srgbClr val="202124"/>
                </a:solidFill>
                <a:effectLst/>
                <a:latin typeface="+mj-lt"/>
                <a:cs typeface="Times New Roman" panose="02020603050405020304" pitchFamily="18" charset="0"/>
              </a:rPr>
            </a:br>
            <a:r>
              <a:rPr kumimoji="0" lang="vi-VN" altLang="en-US" sz="1200" b="0" i="0" u="none" strike="noStrike" cap="none" normalizeH="0" baseline="0" dirty="0">
                <a:ln>
                  <a:noFill/>
                </a:ln>
                <a:solidFill>
                  <a:srgbClr val="202124"/>
                </a:solidFill>
                <a:effectLst/>
                <a:latin typeface="+mj-lt"/>
                <a:cs typeface="Times New Roman" panose="02020603050405020304" pitchFamily="18" charset="0"/>
              </a:rPr>
              <a:t>Điện áp làm việc: AC110V ~ 220V </a:t>
            </a:r>
            <a:br>
              <a:rPr kumimoji="0" lang="en-US" altLang="en-US" sz="1200" b="0" i="0" u="none" strike="noStrike" cap="none" normalizeH="0" baseline="0" dirty="0">
                <a:ln>
                  <a:noFill/>
                </a:ln>
                <a:solidFill>
                  <a:srgbClr val="202124"/>
                </a:solidFill>
                <a:effectLst/>
                <a:latin typeface="+mj-lt"/>
                <a:cs typeface="Times New Roman" panose="02020603050405020304" pitchFamily="18" charset="0"/>
              </a:rPr>
            </a:br>
            <a:r>
              <a:rPr kumimoji="0" lang="vi-VN" altLang="en-US" sz="1200" b="0" i="0" u="none" strike="noStrike" cap="none" normalizeH="0" baseline="0" dirty="0">
                <a:ln>
                  <a:noFill/>
                </a:ln>
                <a:solidFill>
                  <a:srgbClr val="202124"/>
                </a:solidFill>
                <a:effectLst/>
                <a:latin typeface="+mj-lt"/>
                <a:cs typeface="Times New Roman" panose="02020603050405020304" pitchFamily="18" charset="0"/>
              </a:rPr>
              <a:t>Nồng độ báo động: 8% LEL ± 2% LEL </a:t>
            </a:r>
            <a:br>
              <a:rPr kumimoji="0" lang="en-US" altLang="en-US" sz="1200" b="0" i="0" u="none" strike="noStrike" cap="none" normalizeH="0" baseline="0" dirty="0">
                <a:ln>
                  <a:noFill/>
                </a:ln>
                <a:solidFill>
                  <a:srgbClr val="202124"/>
                </a:solidFill>
                <a:effectLst/>
                <a:latin typeface="+mj-lt"/>
                <a:cs typeface="Times New Roman" panose="02020603050405020304" pitchFamily="18" charset="0"/>
              </a:rPr>
            </a:br>
            <a:r>
              <a:rPr kumimoji="0" lang="vi-VN" altLang="en-US" sz="1200" b="0" i="0" u="none" strike="noStrike" cap="none" normalizeH="0" baseline="0" dirty="0">
                <a:ln>
                  <a:noFill/>
                </a:ln>
                <a:solidFill>
                  <a:srgbClr val="202124"/>
                </a:solidFill>
                <a:effectLst/>
                <a:latin typeface="+mj-lt"/>
                <a:cs typeface="Times New Roman" panose="02020603050405020304" pitchFamily="18" charset="0"/>
              </a:rPr>
              <a:t>Chế độ báo động: báo động bằng âm thanh và ánh sáng, âm thanh&gt; 72dB (1m) </a:t>
            </a:r>
            <a:br>
              <a:rPr kumimoji="0" lang="en-US" altLang="en-US" sz="1200" b="0" i="0" u="none" strike="noStrike" cap="none" normalizeH="0" baseline="0" dirty="0">
                <a:ln>
                  <a:noFill/>
                </a:ln>
                <a:solidFill>
                  <a:srgbClr val="202124"/>
                </a:solidFill>
                <a:effectLst/>
                <a:latin typeface="+mj-lt"/>
                <a:cs typeface="Times New Roman" panose="02020603050405020304" pitchFamily="18" charset="0"/>
              </a:rPr>
            </a:br>
            <a:r>
              <a:rPr kumimoji="0" lang="vi-VN" altLang="en-US" sz="1200" b="0" i="0" u="none" strike="noStrike" cap="none" normalizeH="0" baseline="0" dirty="0">
                <a:ln>
                  <a:noFill/>
                </a:ln>
                <a:solidFill>
                  <a:srgbClr val="202124"/>
                </a:solidFill>
                <a:effectLst/>
                <a:latin typeface="+mj-lt"/>
                <a:cs typeface="Times New Roman" panose="02020603050405020304" pitchFamily="18" charset="0"/>
              </a:rPr>
              <a:t>Phương thức mạng: Zigbee</a:t>
            </a:r>
            <a:r>
              <a:rPr kumimoji="0" lang="vi-VN" altLang="en-US" sz="1200" b="0" i="0" u="none" strike="noStrike" cap="none" normalizeH="0" baseline="0" dirty="0">
                <a:ln>
                  <a:noFill/>
                </a:ln>
                <a:solidFill>
                  <a:schemeClr val="tx1"/>
                </a:solidFill>
                <a:effectLst/>
                <a:latin typeface="+mj-lt"/>
                <a:cs typeface="Times New Roman" panose="02020603050405020304" pitchFamily="18" charset="0"/>
              </a:rPr>
              <a:t> </a:t>
            </a:r>
          </a:p>
        </p:txBody>
      </p:sp>
    </p:spTree>
    <p:extLst>
      <p:ext uri="{BB962C8B-B14F-4D97-AF65-F5344CB8AC3E}">
        <p14:creationId xmlns:p14="http://schemas.microsoft.com/office/powerpoint/2010/main" val="2809037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83266" y="1428751"/>
            <a:ext cx="7560734" cy="3714750"/>
          </a:xfrm>
          <a:prstGeom prst="rect">
            <a:avLst/>
          </a:prstGeom>
        </p:spPr>
      </p:pic>
      <p:pic>
        <p:nvPicPr>
          <p:cNvPr id="6" name="Picture 5"/>
          <p:cNvPicPr>
            <a:picLocks noChangeAspect="1"/>
          </p:cNvPicPr>
          <p:nvPr/>
        </p:nvPicPr>
        <p:blipFill>
          <a:blip r:embed="rId4"/>
          <a:stretch>
            <a:fillRect/>
          </a:stretch>
        </p:blipFill>
        <p:spPr>
          <a:xfrm>
            <a:off x="-38099" y="0"/>
            <a:ext cx="1600199" cy="5143500"/>
          </a:xfrm>
          <a:prstGeom prst="rect">
            <a:avLst/>
          </a:prstGeom>
        </p:spPr>
      </p:pic>
      <p:sp>
        <p:nvSpPr>
          <p:cNvPr id="7" name="Title 1"/>
          <p:cNvSpPr>
            <a:spLocks noGrp="1"/>
          </p:cNvSpPr>
          <p:nvPr>
            <p:ph type="title"/>
          </p:nvPr>
        </p:nvSpPr>
        <p:spPr>
          <a:xfrm>
            <a:off x="3699933" y="0"/>
            <a:ext cx="5444067" cy="1292662"/>
          </a:xfrm>
        </p:spPr>
        <p:txBody>
          <a:bodyPr/>
          <a:lstStyle/>
          <a:p>
            <a:r>
              <a:rPr lang="vi-VN" sz="1200" b="1" dirty="0">
                <a:latin typeface="+mj-lt"/>
              </a:rPr>
              <a:t>Động cơ rèm SMART CURTAN MOTOR THÔNG SỐ </a:t>
            </a:r>
            <a:br>
              <a:rPr lang="en-US" sz="1200" b="1" dirty="0">
                <a:latin typeface="+mj-lt"/>
              </a:rPr>
            </a:br>
            <a:r>
              <a:rPr lang="vi-VN" sz="1200" b="1" dirty="0">
                <a:latin typeface="+mj-lt"/>
              </a:rPr>
              <a:t>Giao thức : Zigbee HA, tần số 2.4GHz, RF 433,92 MHz </a:t>
            </a:r>
            <a:br>
              <a:rPr lang="en-US" sz="1200" b="1" dirty="0">
                <a:latin typeface="+mj-lt"/>
              </a:rPr>
            </a:br>
            <a:r>
              <a:rPr lang="vi-VN" sz="1200" b="1" dirty="0">
                <a:latin typeface="+mj-lt"/>
              </a:rPr>
              <a:t>Nguồn cấp : AC 100 - 240V </a:t>
            </a:r>
            <a:br>
              <a:rPr lang="en-US" sz="1200" b="1" dirty="0">
                <a:latin typeface="+mj-lt"/>
              </a:rPr>
            </a:br>
            <a:r>
              <a:rPr lang="vi-VN" sz="1200" b="1" dirty="0">
                <a:latin typeface="+mj-lt"/>
              </a:rPr>
              <a:t>Khoảng cách không dây : 100m (không vật cản) </a:t>
            </a:r>
            <a:br>
              <a:rPr lang="en-US" sz="1200" b="1" dirty="0">
                <a:latin typeface="+mj-lt"/>
              </a:rPr>
            </a:br>
            <a:r>
              <a:rPr lang="vi-VN" sz="1200" b="1" dirty="0">
                <a:latin typeface="+mj-lt"/>
              </a:rPr>
              <a:t>Kích thước : 293 x 78 x 45 mm </a:t>
            </a:r>
            <a:br>
              <a:rPr lang="en-US" sz="1200" b="1" dirty="0">
                <a:latin typeface="+mj-lt"/>
              </a:rPr>
            </a:br>
            <a:r>
              <a:rPr lang="vi-VN" sz="1200" b="1" dirty="0">
                <a:latin typeface="+mj-lt"/>
              </a:rPr>
              <a:t>Động cơ : 1Nm 80rpm </a:t>
            </a:r>
            <a:br>
              <a:rPr lang="en-US" sz="1200" b="1" dirty="0">
                <a:latin typeface="+mj-lt"/>
              </a:rPr>
            </a:br>
            <a:r>
              <a:rPr lang="vi-VN" sz="1200" b="1" dirty="0">
                <a:latin typeface="+mj-lt"/>
              </a:rPr>
              <a:t>Kích thước vải rèm (chiều dài) : 4m (50kg), 6m (40kg), 8m (30kg)</a:t>
            </a:r>
            <a:endParaRPr lang="en-US" sz="1200" b="1" dirty="0">
              <a:latin typeface="+mj-lt"/>
            </a:endParaRPr>
          </a:p>
        </p:txBody>
      </p:sp>
      <p:pic>
        <p:nvPicPr>
          <p:cNvPr id="8" name="Picture 7">
            <a:extLst>
              <a:ext uri="{FF2B5EF4-FFF2-40B4-BE49-F238E27FC236}">
                <a16:creationId xmlns:a16="http://schemas.microsoft.com/office/drawing/2014/main" id="{00000000-0008-0000-0100-0000130000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5167" y="-1"/>
            <a:ext cx="2133600" cy="1428751"/>
          </a:xfrm>
          <a:prstGeom prst="rect">
            <a:avLst/>
          </a:prstGeom>
        </p:spPr>
      </p:pic>
    </p:spTree>
    <p:extLst>
      <p:ext uri="{BB962C8B-B14F-4D97-AF65-F5344CB8AC3E}">
        <p14:creationId xmlns:p14="http://schemas.microsoft.com/office/powerpoint/2010/main" val="1543838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1750"/>
            <a:ext cx="9144000" cy="5305425"/>
          </a:xfrm>
          <a:prstGeom prst="rect">
            <a:avLst/>
          </a:prstGeom>
        </p:spPr>
      </p:pic>
      <p:sp>
        <p:nvSpPr>
          <p:cNvPr id="2" name="Title 1"/>
          <p:cNvSpPr>
            <a:spLocks noGrp="1"/>
          </p:cNvSpPr>
          <p:nvPr>
            <p:ph type="title"/>
          </p:nvPr>
        </p:nvSpPr>
        <p:spPr>
          <a:xfrm>
            <a:off x="7239000" y="2539127"/>
            <a:ext cx="1752600" cy="2585323"/>
          </a:xfrm>
        </p:spPr>
        <p:txBody>
          <a:bodyPr/>
          <a:lstStyle/>
          <a:p>
            <a:r>
              <a:rPr lang="vi-VN" sz="1200" b="1" dirty="0">
                <a:latin typeface="+mj-lt"/>
              </a:rPr>
              <a:t>Nguồn cấp : 220V </a:t>
            </a:r>
            <a:br>
              <a:rPr lang="en-US" sz="1200" b="1" dirty="0">
                <a:latin typeface="+mj-lt"/>
              </a:rPr>
            </a:br>
            <a:r>
              <a:rPr lang="vi-VN" sz="1200" b="1" dirty="0">
                <a:latin typeface="+mj-lt"/>
              </a:rPr>
              <a:t>Giao thức : WiFi</a:t>
            </a:r>
            <a:br>
              <a:rPr lang="en-US" sz="1200" b="1" dirty="0">
                <a:latin typeface="+mj-lt"/>
              </a:rPr>
            </a:br>
            <a:r>
              <a:rPr lang="vi-VN" sz="1200" b="1" dirty="0">
                <a:latin typeface="+mj-lt"/>
              </a:rPr>
              <a:t>Hạ xuống : 1200mm </a:t>
            </a:r>
            <a:br>
              <a:rPr lang="en-US" sz="1200" b="1" dirty="0">
                <a:latin typeface="+mj-lt"/>
              </a:rPr>
            </a:br>
            <a:r>
              <a:rPr lang="en-US" sz="1200" b="1" dirty="0" err="1">
                <a:latin typeface="+mj-lt"/>
              </a:rPr>
              <a:t>Khả</a:t>
            </a:r>
            <a:r>
              <a:rPr lang="en-US" sz="1200" b="1" dirty="0">
                <a:latin typeface="+mj-lt"/>
              </a:rPr>
              <a:t> </a:t>
            </a:r>
            <a:r>
              <a:rPr lang="vi-VN" sz="1200" b="1" dirty="0">
                <a:latin typeface="+mj-lt"/>
              </a:rPr>
              <a:t>năng chịu tải lớn 40 kg </a:t>
            </a:r>
            <a:br>
              <a:rPr lang="en-US" sz="1200" b="1" dirty="0">
                <a:latin typeface="+mj-lt"/>
              </a:rPr>
            </a:br>
            <a:r>
              <a:rPr lang="vi-VN" sz="1200" b="1" dirty="0">
                <a:latin typeface="+mj-lt"/>
              </a:rPr>
              <a:t>Công nghệ luân chuyển không khí lạnh và ấm, sấy khô ba chiều chất lượng cao </a:t>
            </a:r>
            <a:br>
              <a:rPr lang="en-US" sz="1200" b="1" dirty="0">
                <a:latin typeface="+mj-lt"/>
              </a:rPr>
            </a:br>
            <a:r>
              <a:rPr lang="vi-VN" sz="1200" b="1" dirty="0">
                <a:latin typeface="+mj-lt"/>
              </a:rPr>
              <a:t>Tính năng : Quạt sấy, đèn khử khuẩn, chiếu sáng </a:t>
            </a:r>
            <a:br>
              <a:rPr lang="en-US" sz="1200" b="1" dirty="0">
                <a:latin typeface="+mj-lt"/>
              </a:rPr>
            </a:br>
            <a:r>
              <a:rPr lang="vi-VN" sz="1200" b="1" dirty="0">
                <a:latin typeface="+mj-lt"/>
              </a:rPr>
              <a:t>Tự động dừng khi gặp vật cản hoặc quá tải </a:t>
            </a:r>
            <a:br>
              <a:rPr lang="en-US" sz="1200" b="1" dirty="0">
                <a:latin typeface="+mj-lt"/>
              </a:rPr>
            </a:br>
            <a:r>
              <a:rPr lang="vi-VN" sz="1200" b="1" dirty="0">
                <a:latin typeface="+mj-lt"/>
              </a:rPr>
              <a:t>Điều khiển : Remote, App</a:t>
            </a:r>
            <a:endParaRPr lang="en-US" sz="1200" b="1" dirty="0">
              <a:latin typeface="+mj-lt"/>
            </a:endParaRPr>
          </a:p>
        </p:txBody>
      </p:sp>
    </p:spTree>
    <p:extLst>
      <p:ext uri="{BB962C8B-B14F-4D97-AF65-F5344CB8AC3E}">
        <p14:creationId xmlns:p14="http://schemas.microsoft.com/office/powerpoint/2010/main" val="111973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4038600" cy="5143501"/>
          </a:xfrm>
          <a:prstGeom prst="rect">
            <a:avLst/>
          </a:prstGeom>
        </p:spPr>
      </p:pic>
      <p:pic>
        <p:nvPicPr>
          <p:cNvPr id="9" name="Picture 8"/>
          <p:cNvPicPr>
            <a:picLocks noChangeAspect="1"/>
          </p:cNvPicPr>
          <p:nvPr/>
        </p:nvPicPr>
        <p:blipFill>
          <a:blip r:embed="rId3"/>
          <a:stretch>
            <a:fillRect/>
          </a:stretch>
        </p:blipFill>
        <p:spPr>
          <a:xfrm>
            <a:off x="4038601" y="0"/>
            <a:ext cx="5105400" cy="2475090"/>
          </a:xfrm>
          <a:prstGeom prst="rect">
            <a:avLst/>
          </a:prstGeom>
        </p:spPr>
      </p:pic>
      <p:pic>
        <p:nvPicPr>
          <p:cNvPr id="10" name="Picture 9"/>
          <p:cNvPicPr>
            <a:picLocks noChangeAspect="1"/>
          </p:cNvPicPr>
          <p:nvPr/>
        </p:nvPicPr>
        <p:blipFill>
          <a:blip r:embed="rId4"/>
          <a:stretch>
            <a:fillRect/>
          </a:stretch>
        </p:blipFill>
        <p:spPr>
          <a:xfrm>
            <a:off x="4038601" y="2475090"/>
            <a:ext cx="5105400" cy="2668410"/>
          </a:xfrm>
          <a:prstGeom prst="rect">
            <a:avLst/>
          </a:prstGeom>
        </p:spPr>
      </p:pic>
      <p:sp>
        <p:nvSpPr>
          <p:cNvPr id="11" name="Title 10"/>
          <p:cNvSpPr>
            <a:spLocks noGrp="1"/>
          </p:cNvSpPr>
          <p:nvPr>
            <p:ph type="title"/>
          </p:nvPr>
        </p:nvSpPr>
        <p:spPr>
          <a:xfrm>
            <a:off x="8516815" y="161580"/>
            <a:ext cx="1496821" cy="369332"/>
          </a:xfrm>
        </p:spPr>
        <p:txBody>
          <a:bodyPr/>
          <a:lstStyle/>
          <a:p>
            <a:r>
              <a:rPr lang="en-US" sz="2400" dirty="0">
                <a:solidFill>
                  <a:schemeClr val="bg1"/>
                </a:solidFill>
                <a:latin typeface="Times New Roman" panose="02020603050405020304" pitchFamily="18" charset="0"/>
                <a:cs typeface="Times New Roman" panose="02020603050405020304" pitchFamily="18" charset="0"/>
              </a:rPr>
              <a:t>C1</a:t>
            </a:r>
          </a:p>
        </p:txBody>
      </p:sp>
      <p:sp>
        <p:nvSpPr>
          <p:cNvPr id="13" name="Title 10"/>
          <p:cNvSpPr txBox="1">
            <a:spLocks/>
          </p:cNvSpPr>
          <p:nvPr/>
        </p:nvSpPr>
        <p:spPr>
          <a:xfrm>
            <a:off x="8534400" y="2571749"/>
            <a:ext cx="1496821" cy="369332"/>
          </a:xfrm>
          <a:prstGeom prst="rect">
            <a:avLst/>
          </a:prstGeom>
        </p:spPr>
        <p:txBody>
          <a:bodyPr wrap="square" lIns="0" tIns="0" rIns="0" bIns="0">
            <a:spAutoFit/>
          </a:bodyPr>
          <a:lstStyle>
            <a:lvl1pPr>
              <a:defRPr sz="2100" b="0" i="0">
                <a:solidFill>
                  <a:srgbClr val="3A3838"/>
                </a:solidFill>
                <a:latin typeface="Noto Sans CJK JP Regular"/>
                <a:ea typeface="+mj-ea"/>
                <a:cs typeface="Noto Sans CJK JP Regular"/>
              </a:defRPr>
            </a:lvl1pPr>
          </a:lstStyle>
          <a:p>
            <a:r>
              <a:rPr lang="en-US" sz="2400" kern="0" dirty="0">
                <a:solidFill>
                  <a:schemeClr val="bg1"/>
                </a:solidFill>
                <a:latin typeface="Times New Roman" panose="02020603050405020304" pitchFamily="18" charset="0"/>
                <a:cs typeface="Times New Roman" panose="02020603050405020304" pitchFamily="18" charset="0"/>
              </a:rPr>
              <a:t>S2</a:t>
            </a:r>
          </a:p>
        </p:txBody>
      </p:sp>
    </p:spTree>
    <p:extLst>
      <p:ext uri="{BB962C8B-B14F-4D97-AF65-F5344CB8AC3E}">
        <p14:creationId xmlns:p14="http://schemas.microsoft.com/office/powerpoint/2010/main" val="3925332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42950"/>
            <a:ext cx="2362200" cy="3292345"/>
          </a:xfrm>
          <a:prstGeom prst="rect">
            <a:avLst/>
          </a:prstGeom>
        </p:spPr>
      </p:pic>
      <p:sp>
        <p:nvSpPr>
          <p:cNvPr id="4" name="Title 3"/>
          <p:cNvSpPr>
            <a:spLocks noGrp="1"/>
          </p:cNvSpPr>
          <p:nvPr>
            <p:ph type="title"/>
          </p:nvPr>
        </p:nvSpPr>
        <p:spPr>
          <a:xfrm>
            <a:off x="3733800" y="209550"/>
            <a:ext cx="4953000" cy="2154436"/>
          </a:xfrm>
        </p:spPr>
        <p:txBody>
          <a:bodyPr/>
          <a:lstStyle/>
          <a:p>
            <a:r>
              <a:rPr lang="vi-VN" sz="1400" dirty="0">
                <a:latin typeface="+mj-lt"/>
              </a:rPr>
              <a:t>SMART LOCK C1</a:t>
            </a:r>
            <a:br>
              <a:rPr lang="vi-VN" sz="1400" dirty="0">
                <a:latin typeface="+mj-lt"/>
              </a:rPr>
            </a:br>
            <a:r>
              <a:rPr lang="vi-VN" sz="1400" dirty="0">
                <a:latin typeface="+mj-lt"/>
              </a:rPr>
              <a:t>Khóa cửa thông minh C1</a:t>
            </a:r>
            <a:br>
              <a:rPr lang="vi-VN" sz="1400" dirty="0">
                <a:latin typeface="+mj-lt"/>
              </a:rPr>
            </a:br>
            <a:r>
              <a:rPr lang="vi-VN" sz="1400" dirty="0">
                <a:latin typeface="+mj-lt"/>
              </a:rPr>
              <a:t>* Giao thức không dây: Wifi 802.11 b/g/n, 2.4GHz</a:t>
            </a:r>
            <a:br>
              <a:rPr lang="vi-VN" sz="1400" dirty="0">
                <a:latin typeface="+mj-lt"/>
              </a:rPr>
            </a:br>
            <a:r>
              <a:rPr lang="vi-VN" sz="1400" dirty="0">
                <a:latin typeface="+mj-lt"/>
              </a:rPr>
              <a:t>* Nguồn cấp: 04xPin AA</a:t>
            </a:r>
            <a:br>
              <a:rPr lang="vi-VN" sz="1400" dirty="0">
                <a:latin typeface="+mj-lt"/>
              </a:rPr>
            </a:br>
            <a:r>
              <a:rPr lang="vi-VN" sz="1400" dirty="0">
                <a:latin typeface="+mj-lt"/>
              </a:rPr>
              <a:t>* Kích thước:352mm * 70mm * 67mm</a:t>
            </a:r>
            <a:br>
              <a:rPr lang="vi-VN" sz="1400" dirty="0">
                <a:latin typeface="+mj-lt"/>
              </a:rPr>
            </a:br>
            <a:r>
              <a:rPr lang="vi-VN" sz="1400" dirty="0">
                <a:latin typeface="+mj-lt"/>
              </a:rPr>
              <a:t>* Chất liệu: Hợp kim nhôm, ABS, kính cường lực</a:t>
            </a:r>
            <a:br>
              <a:rPr lang="en-US" sz="1400" dirty="0">
                <a:latin typeface="+mj-lt"/>
              </a:rPr>
            </a:br>
            <a:r>
              <a:rPr lang="en-US" sz="1400" dirty="0">
                <a:latin typeface="+mj-lt"/>
              </a:rPr>
              <a:t>* </a:t>
            </a:r>
            <a:r>
              <a:rPr lang="vi-VN" sz="1400" dirty="0">
                <a:latin typeface="+mj-lt"/>
              </a:rPr>
              <a:t>Khóa cửa hỗ trợ quản lý 25 nguời dùng</a:t>
            </a:r>
            <a:br>
              <a:rPr lang="vi-VN" sz="1400" dirty="0">
                <a:latin typeface="+mj-lt"/>
              </a:rPr>
            </a:br>
            <a:r>
              <a:rPr lang="en-US" sz="1400" dirty="0">
                <a:latin typeface="+mj-lt"/>
              </a:rPr>
              <a:t>* </a:t>
            </a:r>
            <a:r>
              <a:rPr lang="vi-VN" sz="1400" dirty="0">
                <a:latin typeface="+mj-lt"/>
              </a:rPr>
              <a:t>Thông báo khi có người mở cửa</a:t>
            </a:r>
            <a:br>
              <a:rPr lang="vi-VN" sz="1400" dirty="0">
                <a:latin typeface="+mj-lt"/>
              </a:rPr>
            </a:br>
            <a:r>
              <a:rPr lang="en-US" sz="1400" dirty="0">
                <a:latin typeface="+mj-lt"/>
              </a:rPr>
              <a:t>* </a:t>
            </a:r>
            <a:r>
              <a:rPr lang="vi-VN" sz="1400" dirty="0">
                <a:latin typeface="+mj-lt"/>
              </a:rPr>
              <a:t>Kết nối wifi</a:t>
            </a:r>
            <a:br>
              <a:rPr lang="vi-VN" sz="1400" dirty="0">
                <a:latin typeface="+mj-lt"/>
              </a:rPr>
            </a:br>
            <a:r>
              <a:rPr lang="en-US" sz="1400" dirty="0">
                <a:latin typeface="+mj-lt"/>
              </a:rPr>
              <a:t>* </a:t>
            </a:r>
            <a:r>
              <a:rPr lang="vi-VN" sz="1400" dirty="0">
                <a:latin typeface="+mj-lt"/>
              </a:rPr>
              <a:t>Cảnh báo: pin yếu, có nguời dò vân tay, mật khẩu, thẻ từ</a:t>
            </a:r>
            <a:endParaRPr lang="en-US" sz="1400" dirty="0">
              <a:latin typeface="+mj-lt"/>
            </a:endParaRPr>
          </a:p>
        </p:txBody>
      </p:sp>
      <p:pic>
        <p:nvPicPr>
          <p:cNvPr id="5" name="Picture 4"/>
          <p:cNvPicPr>
            <a:picLocks noChangeAspect="1"/>
          </p:cNvPicPr>
          <p:nvPr/>
        </p:nvPicPr>
        <p:blipFill>
          <a:blip r:embed="rId3"/>
          <a:stretch>
            <a:fillRect/>
          </a:stretch>
        </p:blipFill>
        <p:spPr>
          <a:xfrm>
            <a:off x="4267200" y="2724150"/>
            <a:ext cx="3886200" cy="1913247"/>
          </a:xfrm>
          <a:prstGeom prst="rect">
            <a:avLst/>
          </a:prstGeom>
        </p:spPr>
      </p:pic>
    </p:spTree>
    <p:extLst>
      <p:ext uri="{BB962C8B-B14F-4D97-AF65-F5344CB8AC3E}">
        <p14:creationId xmlns:p14="http://schemas.microsoft.com/office/powerpoint/2010/main" val="2360827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647950"/>
            <a:ext cx="4411650" cy="2495550"/>
          </a:xfrm>
          <a:prstGeom prst="rect">
            <a:avLst/>
          </a:prstGeom>
        </p:spPr>
      </p:pic>
      <p:pic>
        <p:nvPicPr>
          <p:cNvPr id="5" name="Picture 4"/>
          <p:cNvPicPr>
            <a:picLocks noChangeAspect="1"/>
          </p:cNvPicPr>
          <p:nvPr/>
        </p:nvPicPr>
        <p:blipFill>
          <a:blip r:embed="rId4"/>
          <a:stretch>
            <a:fillRect/>
          </a:stretch>
        </p:blipFill>
        <p:spPr>
          <a:xfrm>
            <a:off x="4411650" y="-22578"/>
            <a:ext cx="4712594" cy="2670528"/>
          </a:xfrm>
          <a:prstGeom prst="rect">
            <a:avLst/>
          </a:prstGeom>
        </p:spPr>
      </p:pic>
      <p:pic>
        <p:nvPicPr>
          <p:cNvPr id="6" name="Picture 5"/>
          <p:cNvPicPr>
            <a:picLocks noChangeAspect="1"/>
          </p:cNvPicPr>
          <p:nvPr/>
        </p:nvPicPr>
        <p:blipFill>
          <a:blip r:embed="rId5"/>
          <a:stretch>
            <a:fillRect/>
          </a:stretch>
        </p:blipFill>
        <p:spPr>
          <a:xfrm>
            <a:off x="0" y="-37395"/>
            <a:ext cx="4417294" cy="2685345"/>
          </a:xfrm>
          <a:prstGeom prst="rect">
            <a:avLst/>
          </a:prstGeom>
        </p:spPr>
      </p:pic>
      <p:pic>
        <p:nvPicPr>
          <p:cNvPr id="7" name="Picture 6"/>
          <p:cNvPicPr>
            <a:picLocks noChangeAspect="1"/>
          </p:cNvPicPr>
          <p:nvPr/>
        </p:nvPicPr>
        <p:blipFill>
          <a:blip r:embed="rId6"/>
          <a:stretch>
            <a:fillRect/>
          </a:stretch>
        </p:blipFill>
        <p:spPr>
          <a:xfrm>
            <a:off x="4395085" y="2647950"/>
            <a:ext cx="4712594" cy="2495550"/>
          </a:xfrm>
          <a:prstGeom prst="rect">
            <a:avLst/>
          </a:prstGeom>
        </p:spPr>
      </p:pic>
    </p:spTree>
    <p:extLst>
      <p:ext uri="{BB962C8B-B14F-4D97-AF65-F5344CB8AC3E}">
        <p14:creationId xmlns:p14="http://schemas.microsoft.com/office/powerpoint/2010/main" val="2465927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552450"/>
            <a:ext cx="2989385" cy="4139148"/>
          </a:xfrm>
          <a:prstGeom prst="rect">
            <a:avLst/>
          </a:prstGeom>
        </p:spPr>
      </p:pic>
      <p:sp>
        <p:nvSpPr>
          <p:cNvPr id="3" name="Title 3"/>
          <p:cNvSpPr txBox="1">
            <a:spLocks/>
          </p:cNvSpPr>
          <p:nvPr/>
        </p:nvSpPr>
        <p:spPr>
          <a:xfrm>
            <a:off x="193431" y="2724150"/>
            <a:ext cx="3962400" cy="2154436"/>
          </a:xfrm>
          <a:prstGeom prst="rect">
            <a:avLst/>
          </a:prstGeom>
        </p:spPr>
        <p:txBody>
          <a:bodyPr/>
          <a:lstStyle>
            <a:lvl1pPr>
              <a:defRPr>
                <a:latin typeface="+mj-lt"/>
                <a:ea typeface="+mj-ea"/>
                <a:cs typeface="+mj-cs"/>
              </a:defRPr>
            </a:lvl1pPr>
          </a:lstStyle>
          <a:p>
            <a:r>
              <a:rPr lang="vi-VN" sz="1400" kern="0" dirty="0">
                <a:solidFill>
                  <a:sysClr val="windowText" lastClr="000000"/>
                </a:solidFill>
              </a:rPr>
              <a:t>SMART LOCK S2</a:t>
            </a:r>
          </a:p>
          <a:p>
            <a:r>
              <a:rPr lang="vi-VN" sz="1400" kern="0" dirty="0">
                <a:solidFill>
                  <a:sysClr val="windowText" lastClr="000000"/>
                </a:solidFill>
              </a:rPr>
              <a:t>Khóa cửa thông minh S2</a:t>
            </a:r>
          </a:p>
          <a:p>
            <a:r>
              <a:rPr lang="vi-VN" sz="1400" kern="0" dirty="0">
                <a:solidFill>
                  <a:sysClr val="windowText" lastClr="000000"/>
                </a:solidFill>
              </a:rPr>
              <a:t>* Giao thức không dây: Wifi 802.11 b/g/n, 2.4GHz</a:t>
            </a:r>
          </a:p>
          <a:p>
            <a:r>
              <a:rPr lang="vi-VN" sz="1400" kern="0" dirty="0">
                <a:solidFill>
                  <a:sysClr val="windowText" lastClr="000000"/>
                </a:solidFill>
              </a:rPr>
              <a:t>* Nguồn cấp: 10xPin AA</a:t>
            </a:r>
          </a:p>
          <a:p>
            <a:r>
              <a:rPr lang="vi-VN" sz="1400" kern="0" dirty="0">
                <a:solidFill>
                  <a:sysClr val="windowText" lastClr="000000"/>
                </a:solidFill>
              </a:rPr>
              <a:t>* Chất liệu: Hợp kim nhôm, ABS, kính cường lực</a:t>
            </a:r>
            <a:br>
              <a:rPr lang="en-US" sz="1400" kern="0" dirty="0">
                <a:solidFill>
                  <a:sysClr val="windowText" lastClr="000000"/>
                </a:solidFill>
              </a:rPr>
            </a:b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Tay</a:t>
            </a: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cẩm</a:t>
            </a: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mạ</a:t>
            </a: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vàng</a:t>
            </a:r>
            <a:br>
              <a:rPr lang="en-US" sz="1400" kern="0" dirty="0">
                <a:solidFill>
                  <a:sysClr val="windowText" lastClr="000000"/>
                </a:solidFill>
              </a:rPr>
            </a:br>
            <a:r>
              <a:rPr lang="en-US" sz="1400" kern="0" dirty="0">
                <a:solidFill>
                  <a:sysClr val="windowText" lastClr="000000"/>
                </a:solidFill>
              </a:rPr>
              <a:t>* </a:t>
            </a:r>
            <a:r>
              <a:rPr lang="vi-VN" sz="1400" kern="0" dirty="0">
                <a:solidFill>
                  <a:sysClr val="windowText" lastClr="000000"/>
                </a:solidFill>
              </a:rPr>
              <a:t>Khóa cửa hỗ trợ quản lý 25 nguời dùng</a:t>
            </a:r>
            <a:br>
              <a:rPr lang="vi-VN" sz="1400" kern="0" dirty="0">
                <a:solidFill>
                  <a:sysClr val="windowText" lastClr="000000"/>
                </a:solidFill>
              </a:rPr>
            </a:br>
            <a:r>
              <a:rPr lang="en-US" sz="1400" kern="0" dirty="0">
                <a:solidFill>
                  <a:sysClr val="windowText" lastClr="000000"/>
                </a:solidFill>
              </a:rPr>
              <a:t>* </a:t>
            </a:r>
            <a:r>
              <a:rPr lang="vi-VN" sz="1400" kern="0" dirty="0">
                <a:solidFill>
                  <a:sysClr val="windowText" lastClr="000000"/>
                </a:solidFill>
              </a:rPr>
              <a:t>Thông báo khi có người mở cửa</a:t>
            </a:r>
            <a:br>
              <a:rPr lang="vi-VN" sz="1400" kern="0" dirty="0">
                <a:solidFill>
                  <a:sysClr val="windowText" lastClr="000000"/>
                </a:solidFill>
              </a:rPr>
            </a:br>
            <a:r>
              <a:rPr lang="en-US" sz="1400" kern="0" dirty="0">
                <a:solidFill>
                  <a:sysClr val="windowText" lastClr="000000"/>
                </a:solidFill>
              </a:rPr>
              <a:t>* </a:t>
            </a:r>
            <a:r>
              <a:rPr lang="vi-VN" sz="1400" kern="0" dirty="0">
                <a:solidFill>
                  <a:sysClr val="windowText" lastClr="000000"/>
                </a:solidFill>
              </a:rPr>
              <a:t>Kết nối wifi</a:t>
            </a:r>
            <a:br>
              <a:rPr lang="vi-VN" sz="1400" kern="0" dirty="0">
                <a:solidFill>
                  <a:sysClr val="windowText" lastClr="000000"/>
                </a:solidFill>
              </a:rPr>
            </a:br>
            <a:r>
              <a:rPr lang="en-US" sz="1400" kern="0" dirty="0">
                <a:solidFill>
                  <a:sysClr val="windowText" lastClr="000000"/>
                </a:solidFill>
              </a:rPr>
              <a:t>* </a:t>
            </a:r>
            <a:r>
              <a:rPr lang="vi-VN" sz="1400" kern="0" dirty="0">
                <a:solidFill>
                  <a:sysClr val="windowText" lastClr="000000"/>
                </a:solidFill>
              </a:rPr>
              <a:t>Cảnh báo: pin yếu, có nguời dò vân tay, mật khẩu, thẻ từ</a:t>
            </a:r>
            <a:endParaRPr lang="en-US" sz="1400" kern="0" dirty="0">
              <a:solidFill>
                <a:sysClr val="windowText" lastClr="000000"/>
              </a:solidFill>
            </a:endParaRPr>
          </a:p>
        </p:txBody>
      </p:sp>
      <p:pic>
        <p:nvPicPr>
          <p:cNvPr id="4" name="Picture 3"/>
          <p:cNvPicPr>
            <a:picLocks noChangeAspect="1"/>
          </p:cNvPicPr>
          <p:nvPr/>
        </p:nvPicPr>
        <p:blipFill>
          <a:blip r:embed="rId4"/>
          <a:stretch>
            <a:fillRect/>
          </a:stretch>
        </p:blipFill>
        <p:spPr>
          <a:xfrm>
            <a:off x="4191000" y="0"/>
            <a:ext cx="4953000" cy="5143500"/>
          </a:xfrm>
          <a:prstGeom prst="rect">
            <a:avLst/>
          </a:prstGeom>
        </p:spPr>
      </p:pic>
    </p:spTree>
    <p:extLst>
      <p:ext uri="{BB962C8B-B14F-4D97-AF65-F5344CB8AC3E}">
        <p14:creationId xmlns:p14="http://schemas.microsoft.com/office/powerpoint/2010/main" val="379337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1800" y="0"/>
            <a:ext cx="3124200" cy="5143500"/>
          </a:xfrm>
          <a:prstGeom prst="rect">
            <a:avLst/>
          </a:prstGeom>
        </p:spPr>
      </p:pic>
      <p:pic>
        <p:nvPicPr>
          <p:cNvPr id="3" name="Picture 2"/>
          <p:cNvPicPr>
            <a:picLocks noChangeAspect="1"/>
          </p:cNvPicPr>
          <p:nvPr/>
        </p:nvPicPr>
        <p:blipFill>
          <a:blip r:embed="rId3"/>
          <a:stretch>
            <a:fillRect/>
          </a:stretch>
        </p:blipFill>
        <p:spPr>
          <a:xfrm>
            <a:off x="0" y="0"/>
            <a:ext cx="2971800" cy="5143500"/>
          </a:xfrm>
          <a:prstGeom prst="rect">
            <a:avLst/>
          </a:prstGeom>
        </p:spPr>
      </p:pic>
      <p:pic>
        <p:nvPicPr>
          <p:cNvPr id="4" name="Picture 3"/>
          <p:cNvPicPr>
            <a:picLocks noChangeAspect="1"/>
          </p:cNvPicPr>
          <p:nvPr/>
        </p:nvPicPr>
        <p:blipFill>
          <a:blip r:embed="rId4"/>
          <a:stretch>
            <a:fillRect/>
          </a:stretch>
        </p:blipFill>
        <p:spPr>
          <a:xfrm>
            <a:off x="6096000" y="-38100"/>
            <a:ext cx="3059723" cy="5181600"/>
          </a:xfrm>
          <a:prstGeom prst="rect">
            <a:avLst/>
          </a:prstGeom>
        </p:spPr>
      </p:pic>
    </p:spTree>
    <p:extLst>
      <p:ext uri="{BB962C8B-B14F-4D97-AF65-F5344CB8AC3E}">
        <p14:creationId xmlns:p14="http://schemas.microsoft.com/office/powerpoint/2010/main" val="1683090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05200" y="0"/>
            <a:ext cx="5638800" cy="5143500"/>
          </a:xfrm>
          <a:prstGeom prst="rect">
            <a:avLst/>
          </a:prstGeom>
        </p:spPr>
      </p:pic>
      <p:sp>
        <p:nvSpPr>
          <p:cNvPr id="2" name="Title 1"/>
          <p:cNvSpPr>
            <a:spLocks noGrp="1"/>
          </p:cNvSpPr>
          <p:nvPr>
            <p:ph type="title"/>
          </p:nvPr>
        </p:nvSpPr>
        <p:spPr>
          <a:xfrm>
            <a:off x="33867" y="1123950"/>
            <a:ext cx="3352800" cy="2369880"/>
          </a:xfrm>
        </p:spPr>
        <p:txBody>
          <a:bodyPr/>
          <a:lstStyle/>
          <a:p>
            <a:r>
              <a:rPr lang="vi-VN" sz="1400" dirty="0">
                <a:latin typeface="+mj-lt"/>
              </a:rPr>
              <a:t>Orvibo Smart Home được nghiên cứu và phát triển bởi Công ty TNHH Công Nghệ Shenzhen Orvibo – một trong những nhà sản xuất thiết bị Smart home thuộc Top 5 thế giới. </a:t>
            </a:r>
            <a:br>
              <a:rPr lang="en-US" sz="1400" dirty="0">
                <a:latin typeface="+mj-lt"/>
              </a:rPr>
            </a:br>
            <a:r>
              <a:rPr lang="vi-VN" sz="1400" dirty="0">
                <a:latin typeface="+mj-lt"/>
              </a:rPr>
              <a:t>Là một trong những công ty được đánh giá cao trong lĩnh vực sản xuất các thiết bị và giải pháp về nhà thông minh được ưa chuộng nhất hiện nay, các sản phẩm thương hiệu Orvibo Smart Home đều đáp ứng được những yêu cầu khắt khe của thị trường khó tính như Mỹ và Châu Âu về chất lượng cũng như mẫu mã.</a:t>
            </a:r>
            <a:endParaRPr lang="en-US" sz="1400" dirty="0">
              <a:latin typeface="+mj-lt"/>
            </a:endParaRPr>
          </a:p>
        </p:txBody>
      </p:sp>
    </p:spTree>
    <p:extLst>
      <p:ext uri="{BB962C8B-B14F-4D97-AF65-F5344CB8AC3E}">
        <p14:creationId xmlns:p14="http://schemas.microsoft.com/office/powerpoint/2010/main" val="2723505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44" y="-1959"/>
            <a:ext cx="2881728" cy="5133553"/>
          </a:xfrm>
          <a:prstGeom prst="rect">
            <a:avLst/>
          </a:prstGeom>
        </p:spPr>
      </p:pic>
      <p:pic>
        <p:nvPicPr>
          <p:cNvPr id="3" name="Picture 2"/>
          <p:cNvPicPr>
            <a:picLocks noChangeAspect="1"/>
          </p:cNvPicPr>
          <p:nvPr/>
        </p:nvPicPr>
        <p:blipFill>
          <a:blip r:embed="rId4"/>
          <a:stretch>
            <a:fillRect/>
          </a:stretch>
        </p:blipFill>
        <p:spPr>
          <a:xfrm>
            <a:off x="2881727" y="-1960"/>
            <a:ext cx="3000053" cy="5145459"/>
          </a:xfrm>
          <a:prstGeom prst="rect">
            <a:avLst/>
          </a:prstGeom>
        </p:spPr>
      </p:pic>
      <p:pic>
        <p:nvPicPr>
          <p:cNvPr id="5" name="Picture 4"/>
          <p:cNvPicPr>
            <a:picLocks noChangeAspect="1"/>
          </p:cNvPicPr>
          <p:nvPr/>
        </p:nvPicPr>
        <p:blipFill>
          <a:blip r:embed="rId5"/>
          <a:stretch>
            <a:fillRect/>
          </a:stretch>
        </p:blipFill>
        <p:spPr>
          <a:xfrm>
            <a:off x="5881780" y="-1959"/>
            <a:ext cx="3262220" cy="5329038"/>
          </a:xfrm>
          <a:prstGeom prst="rect">
            <a:avLst/>
          </a:prstGeom>
        </p:spPr>
      </p:pic>
    </p:spTree>
    <p:extLst>
      <p:ext uri="{BB962C8B-B14F-4D97-AF65-F5344CB8AC3E}">
        <p14:creationId xmlns:p14="http://schemas.microsoft.com/office/powerpoint/2010/main" val="795658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46" y="21981"/>
            <a:ext cx="4214446" cy="5153025"/>
          </a:xfrm>
          <a:prstGeom prst="rect">
            <a:avLst/>
          </a:prstGeom>
        </p:spPr>
      </p:pic>
      <p:pic>
        <p:nvPicPr>
          <p:cNvPr id="3" name="Picture 2"/>
          <p:cNvPicPr>
            <a:picLocks noChangeAspect="1"/>
          </p:cNvPicPr>
          <p:nvPr/>
        </p:nvPicPr>
        <p:blipFill>
          <a:blip r:embed="rId3"/>
          <a:stretch>
            <a:fillRect/>
          </a:stretch>
        </p:blipFill>
        <p:spPr>
          <a:xfrm>
            <a:off x="4572000" y="193430"/>
            <a:ext cx="4393956" cy="4810125"/>
          </a:xfrm>
          <a:prstGeom prst="rect">
            <a:avLst/>
          </a:prstGeom>
        </p:spPr>
      </p:pic>
    </p:spTree>
    <p:extLst>
      <p:ext uri="{BB962C8B-B14F-4D97-AF65-F5344CB8AC3E}">
        <p14:creationId xmlns:p14="http://schemas.microsoft.com/office/powerpoint/2010/main" val="3861337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3124199" cy="5153758"/>
          </a:xfrm>
          <a:prstGeom prst="rect">
            <a:avLst/>
          </a:prstGeom>
        </p:spPr>
      </p:pic>
      <p:pic>
        <p:nvPicPr>
          <p:cNvPr id="4" name="Picture 3"/>
          <p:cNvPicPr>
            <a:picLocks noChangeAspect="1"/>
          </p:cNvPicPr>
          <p:nvPr/>
        </p:nvPicPr>
        <p:blipFill>
          <a:blip r:embed="rId4"/>
          <a:stretch>
            <a:fillRect/>
          </a:stretch>
        </p:blipFill>
        <p:spPr>
          <a:xfrm>
            <a:off x="3124199" y="2734408"/>
            <a:ext cx="3208557" cy="2419350"/>
          </a:xfrm>
          <a:prstGeom prst="rect">
            <a:avLst/>
          </a:prstGeom>
        </p:spPr>
      </p:pic>
      <p:pic>
        <p:nvPicPr>
          <p:cNvPr id="5" name="Picture 4"/>
          <p:cNvPicPr>
            <a:picLocks noChangeAspect="1"/>
          </p:cNvPicPr>
          <p:nvPr/>
        </p:nvPicPr>
        <p:blipFill>
          <a:blip r:embed="rId5"/>
          <a:stretch>
            <a:fillRect/>
          </a:stretch>
        </p:blipFill>
        <p:spPr>
          <a:xfrm>
            <a:off x="3124200" y="0"/>
            <a:ext cx="3208557" cy="2709498"/>
          </a:xfrm>
          <a:prstGeom prst="rect">
            <a:avLst/>
          </a:prstGeom>
        </p:spPr>
      </p:pic>
      <p:pic>
        <p:nvPicPr>
          <p:cNvPr id="6" name="Picture 5"/>
          <p:cNvPicPr>
            <a:picLocks noChangeAspect="1"/>
          </p:cNvPicPr>
          <p:nvPr/>
        </p:nvPicPr>
        <p:blipFill>
          <a:blip r:embed="rId6"/>
          <a:stretch>
            <a:fillRect/>
          </a:stretch>
        </p:blipFill>
        <p:spPr>
          <a:xfrm>
            <a:off x="6332756" y="0"/>
            <a:ext cx="2811244" cy="5143500"/>
          </a:xfrm>
          <a:prstGeom prst="rect">
            <a:avLst/>
          </a:prstGeom>
        </p:spPr>
      </p:pic>
    </p:spTree>
    <p:extLst>
      <p:ext uri="{BB962C8B-B14F-4D97-AF65-F5344CB8AC3E}">
        <p14:creationId xmlns:p14="http://schemas.microsoft.com/office/powerpoint/2010/main" val="1040118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465"/>
            <a:ext cx="3124199" cy="5144966"/>
          </a:xfrm>
          <a:prstGeom prst="rect">
            <a:avLst/>
          </a:prstGeom>
        </p:spPr>
      </p:pic>
      <p:pic>
        <p:nvPicPr>
          <p:cNvPr id="3" name="Picture 2"/>
          <p:cNvPicPr>
            <a:picLocks noChangeAspect="1"/>
          </p:cNvPicPr>
          <p:nvPr/>
        </p:nvPicPr>
        <p:blipFill>
          <a:blip r:embed="rId3"/>
          <a:stretch>
            <a:fillRect/>
          </a:stretch>
        </p:blipFill>
        <p:spPr>
          <a:xfrm>
            <a:off x="3124200" y="-1466"/>
            <a:ext cx="3047999" cy="5161085"/>
          </a:xfrm>
          <a:prstGeom prst="rect">
            <a:avLst/>
          </a:prstGeom>
        </p:spPr>
      </p:pic>
      <p:pic>
        <p:nvPicPr>
          <p:cNvPr id="4" name="Picture 3"/>
          <p:cNvPicPr>
            <a:picLocks noChangeAspect="1"/>
          </p:cNvPicPr>
          <p:nvPr/>
        </p:nvPicPr>
        <p:blipFill>
          <a:blip r:embed="rId4"/>
          <a:stretch>
            <a:fillRect/>
          </a:stretch>
        </p:blipFill>
        <p:spPr>
          <a:xfrm>
            <a:off x="6172200" y="-1466"/>
            <a:ext cx="2971800" cy="5144965"/>
          </a:xfrm>
          <a:prstGeom prst="rect">
            <a:avLst/>
          </a:prstGeom>
        </p:spPr>
      </p:pic>
    </p:spTree>
    <p:extLst>
      <p:ext uri="{BB962C8B-B14F-4D97-AF65-F5344CB8AC3E}">
        <p14:creationId xmlns:p14="http://schemas.microsoft.com/office/powerpoint/2010/main" val="1816280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44001" cy="5143500"/>
          </a:xfrm>
          <a:prstGeom prst="rect">
            <a:avLst/>
          </a:prstGeom>
        </p:spPr>
      </p:pic>
    </p:spTree>
    <p:extLst>
      <p:ext uri="{BB962C8B-B14F-4D97-AF65-F5344CB8AC3E}">
        <p14:creationId xmlns:p14="http://schemas.microsoft.com/office/powerpoint/2010/main" val="2368832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5143500"/>
          </a:xfrm>
          <a:prstGeom prst="rect">
            <a:avLst/>
          </a:prstGeom>
        </p:spPr>
      </p:pic>
    </p:spTree>
    <p:extLst>
      <p:ext uri="{BB962C8B-B14F-4D97-AF65-F5344CB8AC3E}">
        <p14:creationId xmlns:p14="http://schemas.microsoft.com/office/powerpoint/2010/main" val="156803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19599" y="0"/>
            <a:ext cx="4759569" cy="5162550"/>
          </a:xfrm>
          <a:prstGeom prst="rect">
            <a:avLst/>
          </a:prstGeom>
        </p:spPr>
      </p:pic>
      <p:pic>
        <p:nvPicPr>
          <p:cNvPr id="3" name="Picture 2"/>
          <p:cNvPicPr>
            <a:picLocks noChangeAspect="1"/>
          </p:cNvPicPr>
          <p:nvPr/>
        </p:nvPicPr>
        <p:blipFill>
          <a:blip r:embed="rId3"/>
          <a:stretch>
            <a:fillRect/>
          </a:stretch>
        </p:blipFill>
        <p:spPr>
          <a:xfrm>
            <a:off x="-5862" y="0"/>
            <a:ext cx="4425461" cy="5162550"/>
          </a:xfrm>
          <a:prstGeom prst="rect">
            <a:avLst/>
          </a:prstGeom>
        </p:spPr>
      </p:pic>
    </p:spTree>
    <p:extLst>
      <p:ext uri="{BB962C8B-B14F-4D97-AF65-F5344CB8AC3E}">
        <p14:creationId xmlns:p14="http://schemas.microsoft.com/office/powerpoint/2010/main" val="26659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1" y="2238375"/>
            <a:ext cx="4419600" cy="2905125"/>
          </a:xfrm>
          <a:prstGeom prst="rect">
            <a:avLst/>
          </a:prstGeom>
        </p:spPr>
      </p:pic>
      <p:pic>
        <p:nvPicPr>
          <p:cNvPr id="5" name="Picture 4"/>
          <p:cNvPicPr>
            <a:picLocks noChangeAspect="1"/>
          </p:cNvPicPr>
          <p:nvPr/>
        </p:nvPicPr>
        <p:blipFill>
          <a:blip r:embed="rId3"/>
          <a:stretch>
            <a:fillRect/>
          </a:stretch>
        </p:blipFill>
        <p:spPr>
          <a:xfrm>
            <a:off x="1" y="57150"/>
            <a:ext cx="4572000" cy="2343150"/>
          </a:xfrm>
          <a:prstGeom prst="rect">
            <a:avLst/>
          </a:prstGeom>
        </p:spPr>
      </p:pic>
      <p:pic>
        <p:nvPicPr>
          <p:cNvPr id="7" name="Picture 6"/>
          <p:cNvPicPr>
            <a:picLocks noChangeAspect="1"/>
          </p:cNvPicPr>
          <p:nvPr/>
        </p:nvPicPr>
        <p:blipFill>
          <a:blip r:embed="rId4"/>
          <a:stretch>
            <a:fillRect/>
          </a:stretch>
        </p:blipFill>
        <p:spPr>
          <a:xfrm>
            <a:off x="4572000" y="0"/>
            <a:ext cx="4571999" cy="5143500"/>
          </a:xfrm>
          <a:prstGeom prst="rect">
            <a:avLst/>
          </a:prstGeom>
        </p:spPr>
      </p:pic>
    </p:spTree>
    <p:extLst>
      <p:ext uri="{BB962C8B-B14F-4D97-AF65-F5344CB8AC3E}">
        <p14:creationId xmlns:p14="http://schemas.microsoft.com/office/powerpoint/2010/main" val="2010051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4397"/>
            <a:ext cx="3619500" cy="5143500"/>
          </a:xfrm>
          <a:prstGeom prst="rect">
            <a:avLst/>
          </a:prstGeom>
        </p:spPr>
      </p:pic>
      <p:pic>
        <p:nvPicPr>
          <p:cNvPr id="4" name="Picture 3"/>
          <p:cNvPicPr>
            <a:picLocks noChangeAspect="1"/>
          </p:cNvPicPr>
          <p:nvPr/>
        </p:nvPicPr>
        <p:blipFill>
          <a:blip r:embed="rId3"/>
          <a:stretch>
            <a:fillRect/>
          </a:stretch>
        </p:blipFill>
        <p:spPr>
          <a:xfrm>
            <a:off x="4724400" y="4397"/>
            <a:ext cx="3667125" cy="2491154"/>
          </a:xfrm>
          <a:prstGeom prst="rect">
            <a:avLst/>
          </a:prstGeom>
        </p:spPr>
      </p:pic>
      <p:pic>
        <p:nvPicPr>
          <p:cNvPr id="5" name="Picture 4"/>
          <p:cNvPicPr>
            <a:picLocks noChangeAspect="1"/>
          </p:cNvPicPr>
          <p:nvPr/>
        </p:nvPicPr>
        <p:blipFill>
          <a:blip r:embed="rId4"/>
          <a:stretch>
            <a:fillRect/>
          </a:stretch>
        </p:blipFill>
        <p:spPr>
          <a:xfrm>
            <a:off x="4724399" y="2647950"/>
            <a:ext cx="3667125" cy="2362200"/>
          </a:xfrm>
          <a:prstGeom prst="rect">
            <a:avLst/>
          </a:prstGeom>
        </p:spPr>
      </p:pic>
    </p:spTree>
    <p:extLst>
      <p:ext uri="{BB962C8B-B14F-4D97-AF65-F5344CB8AC3E}">
        <p14:creationId xmlns:p14="http://schemas.microsoft.com/office/powerpoint/2010/main" val="2754056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4433689" cy="2495550"/>
          </a:xfrm>
          <a:prstGeom prst="rect">
            <a:avLst/>
          </a:prstGeom>
        </p:spPr>
      </p:pic>
      <p:pic>
        <p:nvPicPr>
          <p:cNvPr id="3" name="Picture 2"/>
          <p:cNvPicPr>
            <a:picLocks noChangeAspect="1"/>
          </p:cNvPicPr>
          <p:nvPr/>
        </p:nvPicPr>
        <p:blipFill>
          <a:blip r:embed="rId4"/>
          <a:stretch>
            <a:fillRect/>
          </a:stretch>
        </p:blipFill>
        <p:spPr>
          <a:xfrm>
            <a:off x="4486442" y="-7326"/>
            <a:ext cx="4657558" cy="2502878"/>
          </a:xfrm>
          <a:prstGeom prst="rect">
            <a:avLst/>
          </a:prstGeom>
        </p:spPr>
      </p:pic>
      <p:pic>
        <p:nvPicPr>
          <p:cNvPr id="4" name="Picture 3"/>
          <p:cNvPicPr>
            <a:picLocks noChangeAspect="1"/>
          </p:cNvPicPr>
          <p:nvPr/>
        </p:nvPicPr>
        <p:blipFill>
          <a:blip r:embed="rId5"/>
          <a:stretch>
            <a:fillRect/>
          </a:stretch>
        </p:blipFill>
        <p:spPr>
          <a:xfrm>
            <a:off x="11723" y="2647950"/>
            <a:ext cx="4439551" cy="2495550"/>
          </a:xfrm>
          <a:prstGeom prst="rect">
            <a:avLst/>
          </a:prstGeom>
        </p:spPr>
      </p:pic>
      <p:pic>
        <p:nvPicPr>
          <p:cNvPr id="5" name="Picture 4"/>
          <p:cNvPicPr>
            <a:picLocks noChangeAspect="1"/>
          </p:cNvPicPr>
          <p:nvPr/>
        </p:nvPicPr>
        <p:blipFill>
          <a:blip r:embed="rId6"/>
          <a:stretch>
            <a:fillRect/>
          </a:stretch>
        </p:blipFill>
        <p:spPr>
          <a:xfrm>
            <a:off x="4486442" y="2647950"/>
            <a:ext cx="4657558" cy="2495550"/>
          </a:xfrm>
          <a:prstGeom prst="rect">
            <a:avLst/>
          </a:prstGeom>
        </p:spPr>
      </p:pic>
    </p:spTree>
    <p:extLst>
      <p:ext uri="{BB962C8B-B14F-4D97-AF65-F5344CB8AC3E}">
        <p14:creationId xmlns:p14="http://schemas.microsoft.com/office/powerpoint/2010/main" val="1204000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288" y="209550"/>
            <a:ext cx="9138356" cy="430887"/>
          </a:xfrm>
        </p:spPr>
        <p:txBody>
          <a:bodyPr/>
          <a:lstStyle/>
          <a:p>
            <a:pPr algn="ctr"/>
            <a:r>
              <a:rPr lang="en-US" sz="1400" b="1" dirty="0">
                <a:latin typeface="Times New Roman" panose="02020603050405020304" pitchFamily="18" charset="0"/>
                <a:cs typeface="Times New Roman" panose="02020603050405020304" pitchFamily="18" charset="0"/>
              </a:rPr>
              <a:t>ORVIBO </a:t>
            </a:r>
            <a:r>
              <a:rPr lang="en-US" sz="1400" b="1" dirty="0" err="1">
                <a:latin typeface="Times New Roman" panose="02020603050405020304" pitchFamily="18" charset="0"/>
                <a:cs typeface="Times New Roman" panose="02020603050405020304" pitchFamily="18" charset="0"/>
              </a:rPr>
              <a:t>tự</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hào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là</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đối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tác</a:t>
            </a:r>
            <a:r>
              <a:rPr lang="en-US" sz="1400" b="1" dirty="0">
                <a:latin typeface="Times New Roman" panose="02020603050405020304" pitchFamily="18" charset="0"/>
                <a:cs typeface="Times New Roman" panose="02020603050405020304" pitchFamily="18" charset="0"/>
              </a:rPr>
              <a:t> OEM / ODM </a:t>
            </a:r>
            <a:r>
              <a:rPr lang="en-US" sz="1400" b="1" dirty="0" err="1">
                <a:latin typeface="Times New Roman" panose="02020603050405020304" pitchFamily="18" charset="0"/>
                <a:cs typeface="Times New Roman" panose="02020603050405020304" pitchFamily="18" charset="0"/>
              </a:rPr>
              <a:t>tốt</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nhất</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cho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các</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sản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phẩm</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nhà</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thông</a:t>
            </a:r>
            <a:r>
              <a:rPr lang="en-US" sz="1400" b="1" dirty="0">
                <a:latin typeface="Times New Roman" panose="02020603050405020304" pitchFamily="18" charset="0"/>
                <a:cs typeface="Times New Roman" panose="02020603050405020304" pitchFamily="18" charset="0"/>
              </a:rPr>
              <a:t> minh </a:t>
            </a:r>
            <a:br>
              <a:rPr lang="en-US" sz="1400" b="1"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ORVIBO </a:t>
            </a:r>
            <a:r>
              <a:rPr lang="en-US" sz="1400" b="1" dirty="0" err="1">
                <a:latin typeface="Times New Roman" panose="02020603050405020304" pitchFamily="18" charset="0"/>
                <a:cs typeface="Times New Roman" panose="02020603050405020304" pitchFamily="18" charset="0"/>
              </a:rPr>
              <a:t>cung</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cấp</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dịch</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vụ</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chuyên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nghiệp</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và</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hiệu</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quả</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cho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khách</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hàng</a:t>
            </a:r>
            <a:r>
              <a:rPr lang="en-US" sz="1400" b="1" dirty="0">
                <a:latin typeface="Times New Roman" panose="02020603050405020304" pitchFamily="18" charset="0"/>
                <a:cs typeface="Times New Roman" panose="02020603050405020304" pitchFamily="18" charset="0"/>
              </a:rPr>
              <a:t> OEM / ODM </a:t>
            </a:r>
            <a:r>
              <a:rPr lang="en-US" sz="1400" b="1" dirty="0" err="1">
                <a:latin typeface="Times New Roman" panose="02020603050405020304" pitchFamily="18" charset="0"/>
                <a:cs typeface="Times New Roman" panose="02020603050405020304" pitchFamily="18" charset="0"/>
              </a:rPr>
              <a:t>trên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toàn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thế</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giới</a:t>
            </a:r>
            <a:r>
              <a:rPr lang="en-US" sz="1400" b="1"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1219200" y="819150"/>
            <a:ext cx="6400800" cy="4071938"/>
          </a:xfrm>
          <a:prstGeom prst="rect">
            <a:avLst/>
          </a:prstGeom>
        </p:spPr>
      </p:pic>
    </p:spTree>
    <p:extLst>
      <p:ext uri="{BB962C8B-B14F-4D97-AF65-F5344CB8AC3E}">
        <p14:creationId xmlns:p14="http://schemas.microsoft.com/office/powerpoint/2010/main" val="26504689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6576" y="21981"/>
            <a:ext cx="5317624" cy="2473569"/>
          </a:xfrm>
          <a:prstGeom prst="rect">
            <a:avLst/>
          </a:prstGeom>
        </p:spPr>
      </p:pic>
      <p:pic>
        <p:nvPicPr>
          <p:cNvPr id="3" name="Picture 2"/>
          <p:cNvPicPr>
            <a:picLocks noChangeAspect="1"/>
          </p:cNvPicPr>
          <p:nvPr/>
        </p:nvPicPr>
        <p:blipFill>
          <a:blip r:embed="rId3"/>
          <a:stretch>
            <a:fillRect/>
          </a:stretch>
        </p:blipFill>
        <p:spPr>
          <a:xfrm>
            <a:off x="1616576" y="2495550"/>
            <a:ext cx="5317624" cy="2647950"/>
          </a:xfrm>
          <a:prstGeom prst="rect">
            <a:avLst/>
          </a:prstGeom>
        </p:spPr>
      </p:pic>
    </p:spTree>
    <p:extLst>
      <p:ext uri="{BB962C8B-B14F-4D97-AF65-F5344CB8AC3E}">
        <p14:creationId xmlns:p14="http://schemas.microsoft.com/office/powerpoint/2010/main" val="2072136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43642" y="2647950"/>
            <a:ext cx="1739011" cy="335989"/>
          </a:xfrm>
          <a:prstGeom prst="rect">
            <a:avLst/>
          </a:prstGeom>
        </p:spPr>
        <p:txBody>
          <a:bodyPr vert="horz" wrap="square" lIns="0" tIns="12700" rIns="0" bIns="0" rtlCol="0">
            <a:spAutoFit/>
          </a:bodyPr>
          <a:lstStyle/>
          <a:p>
            <a:pPr marL="38100">
              <a:lnSpc>
                <a:spcPct val="100000"/>
              </a:lnSpc>
              <a:spcBef>
                <a:spcPts val="100"/>
              </a:spcBef>
            </a:pPr>
            <a:r>
              <a:rPr lang="en-US" spc="55" dirty="0"/>
              <a:t>Xin </a:t>
            </a:r>
            <a:r>
              <a:rPr lang="en-US" spc="55" dirty="0" err="1"/>
              <a:t>cảm</a:t>
            </a:r>
            <a:r>
              <a:rPr lang="en-US" spc="55" dirty="0"/>
              <a:t> </a:t>
            </a:r>
            <a:r>
              <a:rPr lang="vi-VN" spc="55" dirty="0"/>
              <a:t>ơ</a:t>
            </a:r>
            <a:r>
              <a:rPr lang="en-US" spc="55" dirty="0"/>
              <a:t>n !</a:t>
            </a:r>
            <a:endParaRPr spc="5" dirty="0"/>
          </a:p>
        </p:txBody>
      </p:sp>
      <p:sp>
        <p:nvSpPr>
          <p:cNvPr id="3" name="object 3"/>
          <p:cNvSpPr/>
          <p:nvPr/>
        </p:nvSpPr>
        <p:spPr>
          <a:xfrm>
            <a:off x="4200144" y="893063"/>
            <a:ext cx="826008" cy="109728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0"/>
            <a:ext cx="2893219" cy="5143500"/>
          </a:xfrm>
          <a:prstGeom prst="rect">
            <a:avLst/>
          </a:prstGeom>
        </p:spPr>
      </p:pic>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706"/>
            <a:ext cx="2743200" cy="5143500"/>
          </a:xfrm>
          <a:prstGeom prst="rect">
            <a:avLst/>
          </a:prstGeom>
        </p:spPr>
      </p:pic>
      <p:pic>
        <p:nvPicPr>
          <p:cNvPr id="60" name="Picture 59"/>
          <p:cNvPicPr>
            <a:picLocks noChangeAspect="1"/>
          </p:cNvPicPr>
          <p:nvPr/>
        </p:nvPicPr>
        <p:blipFill>
          <a:blip r:embed="rId5"/>
          <a:stretch>
            <a:fillRect/>
          </a:stretch>
        </p:blipFill>
        <p:spPr>
          <a:xfrm>
            <a:off x="1" y="0"/>
            <a:ext cx="3352799" cy="2752725"/>
          </a:xfrm>
          <a:prstGeom prst="rect">
            <a:avLst/>
          </a:prstGeom>
        </p:spPr>
      </p:pic>
      <p:sp>
        <p:nvSpPr>
          <p:cNvPr id="61" name="Title 60"/>
          <p:cNvSpPr>
            <a:spLocks noGrp="1"/>
          </p:cNvSpPr>
          <p:nvPr>
            <p:ph type="title"/>
          </p:nvPr>
        </p:nvSpPr>
        <p:spPr>
          <a:xfrm>
            <a:off x="800810" y="3028950"/>
            <a:ext cx="1891410" cy="307777"/>
          </a:xfrm>
        </p:spPr>
        <p:txBody>
          <a:bodyPr/>
          <a:lstStyle/>
          <a:p>
            <a:r>
              <a:rPr lang="en-US" sz="2000" b="1" dirty="0"/>
              <a:t>ORVIBO HOME</a:t>
            </a:r>
          </a:p>
        </p:txBody>
      </p:sp>
      <p:pic>
        <p:nvPicPr>
          <p:cNvPr id="63" name="Picture 62"/>
          <p:cNvPicPr>
            <a:picLocks noChangeAspect="1"/>
          </p:cNvPicPr>
          <p:nvPr/>
        </p:nvPicPr>
        <p:blipFill>
          <a:blip r:embed="rId6"/>
          <a:stretch>
            <a:fillRect/>
          </a:stretch>
        </p:blipFill>
        <p:spPr>
          <a:xfrm>
            <a:off x="1" y="3782483"/>
            <a:ext cx="3352799" cy="133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 name="Hình ảnh 30" descr="Red Dot Design Award: MixPad S">
            <a:extLst>
              <a:ext uri="{FF2B5EF4-FFF2-40B4-BE49-F238E27FC236}">
                <a16:creationId xmlns:a16="http://schemas.microsoft.com/office/drawing/2014/main" id="{00000000-0008-0000-0000-00001F0000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9381" y="742544"/>
            <a:ext cx="1132483" cy="157270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3264000" y="295964"/>
            <a:ext cx="1474322" cy="381515"/>
          </a:xfrm>
          <a:prstGeom prst="rect">
            <a:avLst/>
          </a:prstGeom>
        </p:spPr>
        <p:txBody>
          <a:bodyPr vert="horz" wrap="square" lIns="0" tIns="12065" rIns="0" bIns="0" rtlCol="0">
            <a:spAutoFit/>
          </a:bodyPr>
          <a:lstStyle/>
          <a:p>
            <a:pPr marL="12700">
              <a:lnSpc>
                <a:spcPct val="100000"/>
              </a:lnSpc>
              <a:spcBef>
                <a:spcPts val="95"/>
              </a:spcBef>
            </a:pPr>
            <a:r>
              <a:rPr sz="2400" b="1" spc="-5" dirty="0">
                <a:solidFill>
                  <a:srgbClr val="585858"/>
                </a:solidFill>
                <a:latin typeface="Times New Roman" panose="02020603050405020304" pitchFamily="18" charset="0"/>
                <a:cs typeface="Times New Roman" panose="02020603050405020304" pitchFamily="18" charset="0"/>
              </a:rPr>
              <a:t>ZigBee</a:t>
            </a:r>
            <a:endParaRPr sz="1600" dirty="0">
              <a:latin typeface="Times New Roman" panose="02020603050405020304" pitchFamily="18" charset="0"/>
              <a:cs typeface="Times New Roman" panose="02020603050405020304" pitchFamily="18" charset="0"/>
            </a:endParaRPr>
          </a:p>
        </p:txBody>
      </p:sp>
      <p:sp>
        <p:nvSpPr>
          <p:cNvPr id="3" name="object 3"/>
          <p:cNvSpPr/>
          <p:nvPr/>
        </p:nvSpPr>
        <p:spPr>
          <a:xfrm>
            <a:off x="1141257" y="552673"/>
            <a:ext cx="431800" cy="76200"/>
          </a:xfrm>
          <a:custGeom>
            <a:avLst/>
            <a:gdLst/>
            <a:ahLst/>
            <a:cxnLst/>
            <a:rect l="l" t="t" r="r" b="b"/>
            <a:pathLst>
              <a:path w="431800" h="76200">
                <a:moveTo>
                  <a:pt x="76200" y="0"/>
                </a:moveTo>
                <a:lnTo>
                  <a:pt x="0" y="38100"/>
                </a:lnTo>
                <a:lnTo>
                  <a:pt x="76200" y="76200"/>
                </a:lnTo>
                <a:lnTo>
                  <a:pt x="76200" y="44450"/>
                </a:lnTo>
                <a:lnTo>
                  <a:pt x="63500" y="44450"/>
                </a:lnTo>
                <a:lnTo>
                  <a:pt x="63500" y="31750"/>
                </a:lnTo>
                <a:lnTo>
                  <a:pt x="76200" y="31750"/>
                </a:lnTo>
                <a:lnTo>
                  <a:pt x="76200" y="0"/>
                </a:lnTo>
                <a:close/>
              </a:path>
              <a:path w="431800" h="76200">
                <a:moveTo>
                  <a:pt x="355092" y="0"/>
                </a:moveTo>
                <a:lnTo>
                  <a:pt x="355092" y="76200"/>
                </a:lnTo>
                <a:lnTo>
                  <a:pt x="418592" y="44450"/>
                </a:lnTo>
                <a:lnTo>
                  <a:pt x="367792" y="44450"/>
                </a:lnTo>
                <a:lnTo>
                  <a:pt x="367792" y="31750"/>
                </a:lnTo>
                <a:lnTo>
                  <a:pt x="418592" y="31750"/>
                </a:lnTo>
                <a:lnTo>
                  <a:pt x="355092" y="0"/>
                </a:lnTo>
                <a:close/>
              </a:path>
              <a:path w="431800" h="76200">
                <a:moveTo>
                  <a:pt x="76200" y="31750"/>
                </a:moveTo>
                <a:lnTo>
                  <a:pt x="63500" y="31750"/>
                </a:lnTo>
                <a:lnTo>
                  <a:pt x="63500" y="44450"/>
                </a:lnTo>
                <a:lnTo>
                  <a:pt x="76200" y="44450"/>
                </a:lnTo>
                <a:lnTo>
                  <a:pt x="76200" y="31750"/>
                </a:lnTo>
                <a:close/>
              </a:path>
              <a:path w="431800" h="76200">
                <a:moveTo>
                  <a:pt x="355092" y="31750"/>
                </a:moveTo>
                <a:lnTo>
                  <a:pt x="76200" y="31750"/>
                </a:lnTo>
                <a:lnTo>
                  <a:pt x="76200" y="44450"/>
                </a:lnTo>
                <a:lnTo>
                  <a:pt x="355092" y="44450"/>
                </a:lnTo>
                <a:lnTo>
                  <a:pt x="355092" y="31750"/>
                </a:lnTo>
                <a:close/>
              </a:path>
              <a:path w="431800" h="76200">
                <a:moveTo>
                  <a:pt x="418592" y="31750"/>
                </a:moveTo>
                <a:lnTo>
                  <a:pt x="367792" y="31750"/>
                </a:lnTo>
                <a:lnTo>
                  <a:pt x="367792" y="44450"/>
                </a:lnTo>
                <a:lnTo>
                  <a:pt x="418592" y="44450"/>
                </a:lnTo>
                <a:lnTo>
                  <a:pt x="431292" y="38100"/>
                </a:lnTo>
                <a:lnTo>
                  <a:pt x="418592" y="31750"/>
                </a:lnTo>
                <a:close/>
              </a:path>
            </a:pathLst>
          </a:custGeom>
          <a:solidFill>
            <a:srgbClr val="000000"/>
          </a:solidFill>
        </p:spPr>
        <p:txBody>
          <a:bodyPr wrap="square" lIns="0" tIns="0" rIns="0" bIns="0" rtlCol="0"/>
          <a:lstStyle/>
          <a:p>
            <a:endParaRPr/>
          </a:p>
        </p:txBody>
      </p:sp>
      <p:sp>
        <p:nvSpPr>
          <p:cNvPr id="4" name="object 4"/>
          <p:cNvSpPr/>
          <p:nvPr/>
        </p:nvSpPr>
        <p:spPr>
          <a:xfrm>
            <a:off x="2303949" y="522048"/>
            <a:ext cx="550037" cy="396487"/>
          </a:xfrm>
          <a:custGeom>
            <a:avLst/>
            <a:gdLst/>
            <a:ahLst/>
            <a:cxnLst/>
            <a:rect l="l" t="t" r="r" b="b"/>
            <a:pathLst>
              <a:path w="692150" h="243840">
                <a:moveTo>
                  <a:pt x="617312" y="213260"/>
                </a:moveTo>
                <a:lnTo>
                  <a:pt x="607822" y="243586"/>
                </a:lnTo>
                <a:lnTo>
                  <a:pt x="691896" y="229997"/>
                </a:lnTo>
                <a:lnTo>
                  <a:pt x="678440" y="217043"/>
                </a:lnTo>
                <a:lnTo>
                  <a:pt x="629412" y="217043"/>
                </a:lnTo>
                <a:lnTo>
                  <a:pt x="617312" y="213260"/>
                </a:lnTo>
                <a:close/>
              </a:path>
              <a:path w="692150" h="243840">
                <a:moveTo>
                  <a:pt x="621090" y="201185"/>
                </a:moveTo>
                <a:lnTo>
                  <a:pt x="617312" y="213260"/>
                </a:lnTo>
                <a:lnTo>
                  <a:pt x="629412" y="217043"/>
                </a:lnTo>
                <a:lnTo>
                  <a:pt x="633222" y="204978"/>
                </a:lnTo>
                <a:lnTo>
                  <a:pt x="621090" y="201185"/>
                </a:lnTo>
                <a:close/>
              </a:path>
              <a:path w="692150" h="243840">
                <a:moveTo>
                  <a:pt x="630555" y="170942"/>
                </a:moveTo>
                <a:lnTo>
                  <a:pt x="621090" y="201185"/>
                </a:lnTo>
                <a:lnTo>
                  <a:pt x="633222" y="204978"/>
                </a:lnTo>
                <a:lnTo>
                  <a:pt x="629412" y="217043"/>
                </a:lnTo>
                <a:lnTo>
                  <a:pt x="678440" y="217043"/>
                </a:lnTo>
                <a:lnTo>
                  <a:pt x="630555" y="170942"/>
                </a:lnTo>
                <a:close/>
              </a:path>
              <a:path w="692150" h="243840">
                <a:moveTo>
                  <a:pt x="74583" y="30325"/>
                </a:moveTo>
                <a:lnTo>
                  <a:pt x="70805" y="42400"/>
                </a:lnTo>
                <a:lnTo>
                  <a:pt x="617312" y="213260"/>
                </a:lnTo>
                <a:lnTo>
                  <a:pt x="621090" y="201185"/>
                </a:lnTo>
                <a:lnTo>
                  <a:pt x="74583" y="30325"/>
                </a:lnTo>
                <a:close/>
              </a:path>
              <a:path w="692150" h="243840">
                <a:moveTo>
                  <a:pt x="84074" y="0"/>
                </a:moveTo>
                <a:lnTo>
                  <a:pt x="0" y="13589"/>
                </a:lnTo>
                <a:lnTo>
                  <a:pt x="61341" y="72644"/>
                </a:lnTo>
                <a:lnTo>
                  <a:pt x="70805" y="42400"/>
                </a:lnTo>
                <a:lnTo>
                  <a:pt x="58674" y="38608"/>
                </a:lnTo>
                <a:lnTo>
                  <a:pt x="62484" y="26543"/>
                </a:lnTo>
                <a:lnTo>
                  <a:pt x="75767" y="26543"/>
                </a:lnTo>
                <a:lnTo>
                  <a:pt x="84074" y="0"/>
                </a:lnTo>
                <a:close/>
              </a:path>
              <a:path w="692150" h="243840">
                <a:moveTo>
                  <a:pt x="62484" y="26543"/>
                </a:moveTo>
                <a:lnTo>
                  <a:pt x="58674" y="38608"/>
                </a:lnTo>
                <a:lnTo>
                  <a:pt x="70805" y="42400"/>
                </a:lnTo>
                <a:lnTo>
                  <a:pt x="74583" y="30325"/>
                </a:lnTo>
                <a:lnTo>
                  <a:pt x="62484" y="26543"/>
                </a:lnTo>
                <a:close/>
              </a:path>
              <a:path w="692150" h="243840">
                <a:moveTo>
                  <a:pt x="75767" y="26543"/>
                </a:moveTo>
                <a:lnTo>
                  <a:pt x="62484" y="26543"/>
                </a:lnTo>
                <a:lnTo>
                  <a:pt x="74583" y="30325"/>
                </a:lnTo>
                <a:lnTo>
                  <a:pt x="75767" y="26543"/>
                </a:lnTo>
                <a:close/>
              </a:path>
            </a:pathLst>
          </a:custGeom>
          <a:solidFill>
            <a:srgbClr val="000000"/>
          </a:solidFill>
        </p:spPr>
        <p:txBody>
          <a:bodyPr wrap="square" lIns="0" tIns="0" rIns="0" bIns="0" rtlCol="0"/>
          <a:lstStyle/>
          <a:p>
            <a:endParaRPr/>
          </a:p>
        </p:txBody>
      </p:sp>
      <p:sp>
        <p:nvSpPr>
          <p:cNvPr id="5" name="object 5"/>
          <p:cNvSpPr/>
          <p:nvPr/>
        </p:nvSpPr>
        <p:spPr>
          <a:xfrm>
            <a:off x="1158239" y="4084320"/>
            <a:ext cx="433070" cy="216535"/>
          </a:xfrm>
          <a:custGeom>
            <a:avLst/>
            <a:gdLst/>
            <a:ahLst/>
            <a:cxnLst/>
            <a:rect l="l" t="t" r="r" b="b"/>
            <a:pathLst>
              <a:path w="433069" h="216535">
                <a:moveTo>
                  <a:pt x="361820" y="188033"/>
                </a:moveTo>
                <a:lnTo>
                  <a:pt x="347598" y="216407"/>
                </a:lnTo>
                <a:lnTo>
                  <a:pt x="432816" y="216407"/>
                </a:lnTo>
                <a:lnTo>
                  <a:pt x="415797" y="193687"/>
                </a:lnTo>
                <a:lnTo>
                  <a:pt x="373125" y="193687"/>
                </a:lnTo>
                <a:lnTo>
                  <a:pt x="361820" y="188033"/>
                </a:lnTo>
                <a:close/>
              </a:path>
              <a:path w="433069" h="216535">
                <a:moveTo>
                  <a:pt x="367515" y="176670"/>
                </a:moveTo>
                <a:lnTo>
                  <a:pt x="361820" y="188033"/>
                </a:lnTo>
                <a:lnTo>
                  <a:pt x="373125" y="193687"/>
                </a:lnTo>
                <a:lnTo>
                  <a:pt x="378841" y="182333"/>
                </a:lnTo>
                <a:lnTo>
                  <a:pt x="367515" y="176670"/>
                </a:lnTo>
                <a:close/>
              </a:path>
              <a:path w="433069" h="216535">
                <a:moveTo>
                  <a:pt x="381762" y="148247"/>
                </a:moveTo>
                <a:lnTo>
                  <a:pt x="367515" y="176670"/>
                </a:lnTo>
                <a:lnTo>
                  <a:pt x="378841" y="182333"/>
                </a:lnTo>
                <a:lnTo>
                  <a:pt x="373125" y="193687"/>
                </a:lnTo>
                <a:lnTo>
                  <a:pt x="415797" y="193687"/>
                </a:lnTo>
                <a:lnTo>
                  <a:pt x="381762" y="148247"/>
                </a:lnTo>
                <a:close/>
              </a:path>
              <a:path w="433069" h="216535">
                <a:moveTo>
                  <a:pt x="70992" y="28397"/>
                </a:moveTo>
                <a:lnTo>
                  <a:pt x="65313" y="39756"/>
                </a:lnTo>
                <a:lnTo>
                  <a:pt x="361820" y="188033"/>
                </a:lnTo>
                <a:lnTo>
                  <a:pt x="367515" y="176670"/>
                </a:lnTo>
                <a:lnTo>
                  <a:pt x="70992" y="28397"/>
                </a:lnTo>
                <a:close/>
              </a:path>
              <a:path w="433069" h="216535">
                <a:moveTo>
                  <a:pt x="85191" y="0"/>
                </a:moveTo>
                <a:lnTo>
                  <a:pt x="0" y="0"/>
                </a:lnTo>
                <a:lnTo>
                  <a:pt x="51117" y="68148"/>
                </a:lnTo>
                <a:lnTo>
                  <a:pt x="65313" y="39756"/>
                </a:lnTo>
                <a:lnTo>
                  <a:pt x="53949" y="34074"/>
                </a:lnTo>
                <a:lnTo>
                  <a:pt x="59639" y="22720"/>
                </a:lnTo>
                <a:lnTo>
                  <a:pt x="73831" y="22720"/>
                </a:lnTo>
                <a:lnTo>
                  <a:pt x="85191" y="0"/>
                </a:lnTo>
                <a:close/>
              </a:path>
              <a:path w="433069" h="216535">
                <a:moveTo>
                  <a:pt x="59639" y="22720"/>
                </a:moveTo>
                <a:lnTo>
                  <a:pt x="53949" y="34074"/>
                </a:lnTo>
                <a:lnTo>
                  <a:pt x="65313" y="39756"/>
                </a:lnTo>
                <a:lnTo>
                  <a:pt x="70992" y="28397"/>
                </a:lnTo>
                <a:lnTo>
                  <a:pt x="59639" y="22720"/>
                </a:lnTo>
                <a:close/>
              </a:path>
              <a:path w="433069" h="216535">
                <a:moveTo>
                  <a:pt x="73831" y="22720"/>
                </a:moveTo>
                <a:lnTo>
                  <a:pt x="59639" y="22720"/>
                </a:lnTo>
                <a:lnTo>
                  <a:pt x="70992" y="28397"/>
                </a:lnTo>
                <a:lnTo>
                  <a:pt x="73831" y="22720"/>
                </a:lnTo>
                <a:close/>
              </a:path>
            </a:pathLst>
          </a:custGeom>
          <a:solidFill>
            <a:srgbClr val="000000"/>
          </a:solidFill>
        </p:spPr>
        <p:txBody>
          <a:bodyPr wrap="square" lIns="0" tIns="0" rIns="0" bIns="0" rtlCol="0"/>
          <a:lstStyle/>
          <a:p>
            <a:endParaRPr/>
          </a:p>
        </p:txBody>
      </p:sp>
      <p:sp>
        <p:nvSpPr>
          <p:cNvPr id="6" name="object 6"/>
          <p:cNvSpPr/>
          <p:nvPr/>
        </p:nvSpPr>
        <p:spPr>
          <a:xfrm>
            <a:off x="2311907" y="4415790"/>
            <a:ext cx="576580" cy="129539"/>
          </a:xfrm>
          <a:custGeom>
            <a:avLst/>
            <a:gdLst/>
            <a:ahLst/>
            <a:cxnLst/>
            <a:rect l="l" t="t" r="r" b="b"/>
            <a:pathLst>
              <a:path w="576580" h="129539">
                <a:moveTo>
                  <a:pt x="499702" y="98042"/>
                </a:moveTo>
                <a:lnTo>
                  <a:pt x="495681" y="129540"/>
                </a:lnTo>
                <a:lnTo>
                  <a:pt x="576072" y="101346"/>
                </a:lnTo>
                <a:lnTo>
                  <a:pt x="573532" y="99644"/>
                </a:lnTo>
                <a:lnTo>
                  <a:pt x="512318" y="99644"/>
                </a:lnTo>
                <a:lnTo>
                  <a:pt x="499702" y="98042"/>
                </a:lnTo>
                <a:close/>
              </a:path>
              <a:path w="576580" h="129539">
                <a:moveTo>
                  <a:pt x="501310" y="85454"/>
                </a:moveTo>
                <a:lnTo>
                  <a:pt x="499702" y="98042"/>
                </a:lnTo>
                <a:lnTo>
                  <a:pt x="512318" y="99644"/>
                </a:lnTo>
                <a:lnTo>
                  <a:pt x="513842" y="87045"/>
                </a:lnTo>
                <a:lnTo>
                  <a:pt x="501310" y="85454"/>
                </a:lnTo>
                <a:close/>
              </a:path>
              <a:path w="576580" h="129539">
                <a:moveTo>
                  <a:pt x="505333" y="53949"/>
                </a:moveTo>
                <a:lnTo>
                  <a:pt x="501310" y="85454"/>
                </a:lnTo>
                <a:lnTo>
                  <a:pt x="513842" y="87045"/>
                </a:lnTo>
                <a:lnTo>
                  <a:pt x="512318" y="99644"/>
                </a:lnTo>
                <a:lnTo>
                  <a:pt x="573532" y="99644"/>
                </a:lnTo>
                <a:lnTo>
                  <a:pt x="505333" y="53949"/>
                </a:lnTo>
                <a:close/>
              </a:path>
              <a:path w="576580" h="129539">
                <a:moveTo>
                  <a:pt x="76369" y="31497"/>
                </a:moveTo>
                <a:lnTo>
                  <a:pt x="74761" y="44085"/>
                </a:lnTo>
                <a:lnTo>
                  <a:pt x="499702" y="98042"/>
                </a:lnTo>
                <a:lnTo>
                  <a:pt x="501310" y="85454"/>
                </a:lnTo>
                <a:lnTo>
                  <a:pt x="76369" y="31497"/>
                </a:lnTo>
                <a:close/>
              </a:path>
              <a:path w="576580" h="129539">
                <a:moveTo>
                  <a:pt x="80391" y="0"/>
                </a:moveTo>
                <a:lnTo>
                  <a:pt x="0" y="28194"/>
                </a:lnTo>
                <a:lnTo>
                  <a:pt x="70739" y="75590"/>
                </a:lnTo>
                <a:lnTo>
                  <a:pt x="74761" y="44085"/>
                </a:lnTo>
                <a:lnTo>
                  <a:pt x="62230" y="42494"/>
                </a:lnTo>
                <a:lnTo>
                  <a:pt x="63754" y="29895"/>
                </a:lnTo>
                <a:lnTo>
                  <a:pt x="76573" y="29895"/>
                </a:lnTo>
                <a:lnTo>
                  <a:pt x="80391" y="0"/>
                </a:lnTo>
                <a:close/>
              </a:path>
              <a:path w="576580" h="129539">
                <a:moveTo>
                  <a:pt x="63754" y="29895"/>
                </a:moveTo>
                <a:lnTo>
                  <a:pt x="62230" y="42494"/>
                </a:lnTo>
                <a:lnTo>
                  <a:pt x="74761" y="44085"/>
                </a:lnTo>
                <a:lnTo>
                  <a:pt x="76369" y="31497"/>
                </a:lnTo>
                <a:lnTo>
                  <a:pt x="63754" y="29895"/>
                </a:lnTo>
                <a:close/>
              </a:path>
              <a:path w="576580" h="129539">
                <a:moveTo>
                  <a:pt x="76573" y="29895"/>
                </a:moveTo>
                <a:lnTo>
                  <a:pt x="63754" y="29895"/>
                </a:lnTo>
                <a:lnTo>
                  <a:pt x="76369" y="31497"/>
                </a:lnTo>
                <a:lnTo>
                  <a:pt x="76573" y="29895"/>
                </a:lnTo>
                <a:close/>
              </a:path>
            </a:pathLst>
          </a:custGeom>
          <a:solidFill>
            <a:srgbClr val="000000"/>
          </a:solidFill>
        </p:spPr>
        <p:txBody>
          <a:bodyPr wrap="square" lIns="0" tIns="0" rIns="0" bIns="0" rtlCol="0"/>
          <a:lstStyle/>
          <a:p>
            <a:endParaRPr/>
          </a:p>
        </p:txBody>
      </p:sp>
      <p:sp>
        <p:nvSpPr>
          <p:cNvPr id="7" name="object 7"/>
          <p:cNvSpPr/>
          <p:nvPr/>
        </p:nvSpPr>
        <p:spPr>
          <a:xfrm>
            <a:off x="2167127" y="2254644"/>
            <a:ext cx="394715" cy="533259"/>
          </a:xfrm>
          <a:custGeom>
            <a:avLst/>
            <a:gdLst/>
            <a:ahLst/>
            <a:cxnLst/>
            <a:rect l="l" t="t" r="r" b="b"/>
            <a:pathLst>
              <a:path w="360044" h="287019">
                <a:moveTo>
                  <a:pt x="35814" y="209296"/>
                </a:moveTo>
                <a:lnTo>
                  <a:pt x="0" y="286512"/>
                </a:lnTo>
                <a:lnTo>
                  <a:pt x="83312" y="268859"/>
                </a:lnTo>
                <a:lnTo>
                  <a:pt x="69842" y="251968"/>
                </a:lnTo>
                <a:lnTo>
                  <a:pt x="53594" y="251968"/>
                </a:lnTo>
                <a:lnTo>
                  <a:pt x="45720" y="241935"/>
                </a:lnTo>
                <a:lnTo>
                  <a:pt x="55578" y="234081"/>
                </a:lnTo>
                <a:lnTo>
                  <a:pt x="35814" y="209296"/>
                </a:lnTo>
                <a:close/>
              </a:path>
              <a:path w="360044" h="287019">
                <a:moveTo>
                  <a:pt x="55578" y="234081"/>
                </a:moveTo>
                <a:lnTo>
                  <a:pt x="45720" y="241935"/>
                </a:lnTo>
                <a:lnTo>
                  <a:pt x="53594" y="251968"/>
                </a:lnTo>
                <a:lnTo>
                  <a:pt x="63530" y="244052"/>
                </a:lnTo>
                <a:lnTo>
                  <a:pt x="55578" y="234081"/>
                </a:lnTo>
                <a:close/>
              </a:path>
              <a:path w="360044" h="287019">
                <a:moveTo>
                  <a:pt x="63530" y="244052"/>
                </a:moveTo>
                <a:lnTo>
                  <a:pt x="53594" y="251968"/>
                </a:lnTo>
                <a:lnTo>
                  <a:pt x="69842" y="251968"/>
                </a:lnTo>
                <a:lnTo>
                  <a:pt x="63530" y="244052"/>
                </a:lnTo>
                <a:close/>
              </a:path>
              <a:path w="360044" h="287019">
                <a:moveTo>
                  <a:pt x="296133" y="42459"/>
                </a:moveTo>
                <a:lnTo>
                  <a:pt x="55578" y="234081"/>
                </a:lnTo>
                <a:lnTo>
                  <a:pt x="63530" y="244052"/>
                </a:lnTo>
                <a:lnTo>
                  <a:pt x="304085" y="52430"/>
                </a:lnTo>
                <a:lnTo>
                  <a:pt x="296133" y="42459"/>
                </a:lnTo>
                <a:close/>
              </a:path>
              <a:path w="360044" h="287019">
                <a:moveTo>
                  <a:pt x="343641" y="34543"/>
                </a:moveTo>
                <a:lnTo>
                  <a:pt x="306070" y="34543"/>
                </a:lnTo>
                <a:lnTo>
                  <a:pt x="313944" y="44577"/>
                </a:lnTo>
                <a:lnTo>
                  <a:pt x="304085" y="52430"/>
                </a:lnTo>
                <a:lnTo>
                  <a:pt x="323850" y="77216"/>
                </a:lnTo>
                <a:lnTo>
                  <a:pt x="343641" y="34543"/>
                </a:lnTo>
                <a:close/>
              </a:path>
              <a:path w="360044" h="287019">
                <a:moveTo>
                  <a:pt x="306070" y="34543"/>
                </a:moveTo>
                <a:lnTo>
                  <a:pt x="296133" y="42459"/>
                </a:lnTo>
                <a:lnTo>
                  <a:pt x="304085" y="52430"/>
                </a:lnTo>
                <a:lnTo>
                  <a:pt x="313944" y="44577"/>
                </a:lnTo>
                <a:lnTo>
                  <a:pt x="306070" y="34543"/>
                </a:lnTo>
                <a:close/>
              </a:path>
              <a:path w="360044" h="287019">
                <a:moveTo>
                  <a:pt x="359664" y="0"/>
                </a:moveTo>
                <a:lnTo>
                  <a:pt x="276352" y="17653"/>
                </a:lnTo>
                <a:lnTo>
                  <a:pt x="296133" y="42459"/>
                </a:lnTo>
                <a:lnTo>
                  <a:pt x="306070" y="34543"/>
                </a:lnTo>
                <a:lnTo>
                  <a:pt x="343641" y="34543"/>
                </a:lnTo>
                <a:lnTo>
                  <a:pt x="359664" y="0"/>
                </a:lnTo>
                <a:close/>
              </a:path>
            </a:pathLst>
          </a:custGeom>
          <a:solidFill>
            <a:srgbClr val="000000"/>
          </a:solidFill>
        </p:spPr>
        <p:txBody>
          <a:bodyPr wrap="square" lIns="0" tIns="0" rIns="0" bIns="0" rtlCol="0"/>
          <a:lstStyle/>
          <a:p>
            <a:endParaRPr/>
          </a:p>
        </p:txBody>
      </p:sp>
      <p:sp>
        <p:nvSpPr>
          <p:cNvPr id="9" name="object 9"/>
          <p:cNvSpPr/>
          <p:nvPr/>
        </p:nvSpPr>
        <p:spPr>
          <a:xfrm>
            <a:off x="2959607" y="3796284"/>
            <a:ext cx="184785" cy="347980"/>
          </a:xfrm>
          <a:custGeom>
            <a:avLst/>
            <a:gdLst/>
            <a:ahLst/>
            <a:cxnLst/>
            <a:rect l="l" t="t" r="r" b="b"/>
            <a:pathLst>
              <a:path w="184785" h="347979">
                <a:moveTo>
                  <a:pt x="143036" y="283175"/>
                </a:moveTo>
                <a:lnTo>
                  <a:pt x="115062" y="298018"/>
                </a:lnTo>
                <a:lnTo>
                  <a:pt x="184404" y="347471"/>
                </a:lnTo>
                <a:lnTo>
                  <a:pt x="183136" y="294360"/>
                </a:lnTo>
                <a:lnTo>
                  <a:pt x="148971" y="294360"/>
                </a:lnTo>
                <a:lnTo>
                  <a:pt x="143036" y="283175"/>
                </a:lnTo>
                <a:close/>
              </a:path>
              <a:path w="184785" h="347979">
                <a:moveTo>
                  <a:pt x="154323" y="277187"/>
                </a:moveTo>
                <a:lnTo>
                  <a:pt x="143036" y="283175"/>
                </a:lnTo>
                <a:lnTo>
                  <a:pt x="148971" y="294360"/>
                </a:lnTo>
                <a:lnTo>
                  <a:pt x="160274" y="288404"/>
                </a:lnTo>
                <a:lnTo>
                  <a:pt x="154323" y="277187"/>
                </a:lnTo>
                <a:close/>
              </a:path>
              <a:path w="184785" h="347979">
                <a:moveTo>
                  <a:pt x="182372" y="262305"/>
                </a:moveTo>
                <a:lnTo>
                  <a:pt x="154323" y="277187"/>
                </a:lnTo>
                <a:lnTo>
                  <a:pt x="160274" y="288404"/>
                </a:lnTo>
                <a:lnTo>
                  <a:pt x="148971" y="294360"/>
                </a:lnTo>
                <a:lnTo>
                  <a:pt x="183136" y="294360"/>
                </a:lnTo>
                <a:lnTo>
                  <a:pt x="182372" y="262305"/>
                </a:lnTo>
                <a:close/>
              </a:path>
              <a:path w="184785" h="347979">
                <a:moveTo>
                  <a:pt x="41365" y="64267"/>
                </a:moveTo>
                <a:lnTo>
                  <a:pt x="30077" y="70265"/>
                </a:lnTo>
                <a:lnTo>
                  <a:pt x="143036" y="283175"/>
                </a:lnTo>
                <a:lnTo>
                  <a:pt x="154323" y="277187"/>
                </a:lnTo>
                <a:lnTo>
                  <a:pt x="41365" y="64267"/>
                </a:lnTo>
                <a:close/>
              </a:path>
              <a:path w="184785" h="347979">
                <a:moveTo>
                  <a:pt x="0" y="0"/>
                </a:moveTo>
                <a:lnTo>
                  <a:pt x="2031" y="85166"/>
                </a:lnTo>
                <a:lnTo>
                  <a:pt x="30077" y="70265"/>
                </a:lnTo>
                <a:lnTo>
                  <a:pt x="24130" y="59054"/>
                </a:lnTo>
                <a:lnTo>
                  <a:pt x="35433" y="53085"/>
                </a:lnTo>
                <a:lnTo>
                  <a:pt x="62410" y="53085"/>
                </a:lnTo>
                <a:lnTo>
                  <a:pt x="69342" y="49402"/>
                </a:lnTo>
                <a:lnTo>
                  <a:pt x="0" y="0"/>
                </a:lnTo>
                <a:close/>
              </a:path>
              <a:path w="184785" h="347979">
                <a:moveTo>
                  <a:pt x="35433" y="53085"/>
                </a:moveTo>
                <a:lnTo>
                  <a:pt x="24130" y="59054"/>
                </a:lnTo>
                <a:lnTo>
                  <a:pt x="30077" y="70265"/>
                </a:lnTo>
                <a:lnTo>
                  <a:pt x="41365" y="64267"/>
                </a:lnTo>
                <a:lnTo>
                  <a:pt x="35433" y="53085"/>
                </a:lnTo>
                <a:close/>
              </a:path>
              <a:path w="184785" h="347979">
                <a:moveTo>
                  <a:pt x="62410" y="53085"/>
                </a:moveTo>
                <a:lnTo>
                  <a:pt x="35433" y="53085"/>
                </a:lnTo>
                <a:lnTo>
                  <a:pt x="41365" y="64267"/>
                </a:lnTo>
                <a:lnTo>
                  <a:pt x="62410" y="53085"/>
                </a:lnTo>
                <a:close/>
              </a:path>
            </a:pathLst>
          </a:custGeom>
          <a:solidFill>
            <a:srgbClr val="000000"/>
          </a:solidFill>
        </p:spPr>
        <p:txBody>
          <a:bodyPr wrap="square" lIns="0" tIns="0" rIns="0" bIns="0" rtlCol="0"/>
          <a:lstStyle/>
          <a:p>
            <a:endParaRPr/>
          </a:p>
        </p:txBody>
      </p:sp>
      <p:sp>
        <p:nvSpPr>
          <p:cNvPr id="10" name="object 10"/>
          <p:cNvSpPr/>
          <p:nvPr/>
        </p:nvSpPr>
        <p:spPr>
          <a:xfrm>
            <a:off x="3572255" y="4146740"/>
            <a:ext cx="928369" cy="363220"/>
          </a:xfrm>
          <a:custGeom>
            <a:avLst/>
            <a:gdLst/>
            <a:ahLst/>
            <a:cxnLst/>
            <a:rect l="l" t="t" r="r" b="b"/>
            <a:pathLst>
              <a:path w="928370" h="363220">
                <a:moveTo>
                  <a:pt x="58166" y="291401"/>
                </a:moveTo>
                <a:lnTo>
                  <a:pt x="0" y="353631"/>
                </a:lnTo>
                <a:lnTo>
                  <a:pt x="84709" y="362839"/>
                </a:lnTo>
                <a:lnTo>
                  <a:pt x="75290" y="337489"/>
                </a:lnTo>
                <a:lnTo>
                  <a:pt x="61722" y="337489"/>
                </a:lnTo>
                <a:lnTo>
                  <a:pt x="57277" y="325589"/>
                </a:lnTo>
                <a:lnTo>
                  <a:pt x="69221" y="321157"/>
                </a:lnTo>
                <a:lnTo>
                  <a:pt x="58166" y="291401"/>
                </a:lnTo>
                <a:close/>
              </a:path>
              <a:path w="928370" h="363220">
                <a:moveTo>
                  <a:pt x="69221" y="321157"/>
                </a:moveTo>
                <a:lnTo>
                  <a:pt x="57277" y="325589"/>
                </a:lnTo>
                <a:lnTo>
                  <a:pt x="61722" y="337489"/>
                </a:lnTo>
                <a:lnTo>
                  <a:pt x="73646" y="333065"/>
                </a:lnTo>
                <a:lnTo>
                  <a:pt x="69221" y="321157"/>
                </a:lnTo>
                <a:close/>
              </a:path>
              <a:path w="928370" h="363220">
                <a:moveTo>
                  <a:pt x="73646" y="333065"/>
                </a:moveTo>
                <a:lnTo>
                  <a:pt x="61722" y="337489"/>
                </a:lnTo>
                <a:lnTo>
                  <a:pt x="75290" y="337489"/>
                </a:lnTo>
                <a:lnTo>
                  <a:pt x="73646" y="333065"/>
                </a:lnTo>
                <a:close/>
              </a:path>
              <a:path w="928370" h="363220">
                <a:moveTo>
                  <a:pt x="854469" y="29773"/>
                </a:moveTo>
                <a:lnTo>
                  <a:pt x="69221" y="321157"/>
                </a:lnTo>
                <a:lnTo>
                  <a:pt x="73646" y="333065"/>
                </a:lnTo>
                <a:lnTo>
                  <a:pt x="858894" y="41681"/>
                </a:lnTo>
                <a:lnTo>
                  <a:pt x="854469" y="29773"/>
                </a:lnTo>
                <a:close/>
              </a:path>
              <a:path w="928370" h="363220">
                <a:moveTo>
                  <a:pt x="913028" y="25349"/>
                </a:moveTo>
                <a:lnTo>
                  <a:pt x="866394" y="25349"/>
                </a:lnTo>
                <a:lnTo>
                  <a:pt x="870839" y="37249"/>
                </a:lnTo>
                <a:lnTo>
                  <a:pt x="858894" y="41681"/>
                </a:lnTo>
                <a:lnTo>
                  <a:pt x="869950" y="71437"/>
                </a:lnTo>
                <a:lnTo>
                  <a:pt x="913028" y="25349"/>
                </a:lnTo>
                <a:close/>
              </a:path>
              <a:path w="928370" h="363220">
                <a:moveTo>
                  <a:pt x="866394" y="25349"/>
                </a:moveTo>
                <a:lnTo>
                  <a:pt x="854469" y="29773"/>
                </a:lnTo>
                <a:lnTo>
                  <a:pt x="858894" y="41681"/>
                </a:lnTo>
                <a:lnTo>
                  <a:pt x="870839" y="37249"/>
                </a:lnTo>
                <a:lnTo>
                  <a:pt x="866394" y="25349"/>
                </a:lnTo>
                <a:close/>
              </a:path>
              <a:path w="928370" h="363220">
                <a:moveTo>
                  <a:pt x="843407" y="0"/>
                </a:moveTo>
                <a:lnTo>
                  <a:pt x="854469" y="29773"/>
                </a:lnTo>
                <a:lnTo>
                  <a:pt x="866394" y="25349"/>
                </a:lnTo>
                <a:lnTo>
                  <a:pt x="913028" y="25349"/>
                </a:lnTo>
                <a:lnTo>
                  <a:pt x="928116" y="9207"/>
                </a:lnTo>
                <a:lnTo>
                  <a:pt x="843407" y="0"/>
                </a:lnTo>
                <a:close/>
              </a:path>
            </a:pathLst>
          </a:custGeom>
          <a:solidFill>
            <a:srgbClr val="000000"/>
          </a:solidFill>
        </p:spPr>
        <p:txBody>
          <a:bodyPr wrap="square" lIns="0" tIns="0" rIns="0" bIns="0" rtlCol="0"/>
          <a:lstStyle/>
          <a:p>
            <a:endParaRPr/>
          </a:p>
        </p:txBody>
      </p:sp>
      <p:sp>
        <p:nvSpPr>
          <p:cNvPr id="11" name="object 11"/>
          <p:cNvSpPr/>
          <p:nvPr/>
        </p:nvSpPr>
        <p:spPr>
          <a:xfrm>
            <a:off x="4140708" y="3706114"/>
            <a:ext cx="287020" cy="109220"/>
          </a:xfrm>
          <a:custGeom>
            <a:avLst/>
            <a:gdLst/>
            <a:ahLst/>
            <a:cxnLst/>
            <a:rect l="l" t="t" r="r" b="b"/>
            <a:pathLst>
              <a:path w="287020" h="109220">
                <a:moveTo>
                  <a:pt x="211062" y="77821"/>
                </a:moveTo>
                <a:lnTo>
                  <a:pt x="203326" y="108712"/>
                </a:lnTo>
                <a:lnTo>
                  <a:pt x="286512" y="90170"/>
                </a:lnTo>
                <a:lnTo>
                  <a:pt x="275713" y="80899"/>
                </a:lnTo>
                <a:lnTo>
                  <a:pt x="223392" y="80899"/>
                </a:lnTo>
                <a:lnTo>
                  <a:pt x="211062" y="77821"/>
                </a:lnTo>
                <a:close/>
              </a:path>
              <a:path w="287020" h="109220">
                <a:moveTo>
                  <a:pt x="214145" y="65510"/>
                </a:moveTo>
                <a:lnTo>
                  <a:pt x="211062" y="77821"/>
                </a:lnTo>
                <a:lnTo>
                  <a:pt x="223392" y="80899"/>
                </a:lnTo>
                <a:lnTo>
                  <a:pt x="226440" y="68580"/>
                </a:lnTo>
                <a:lnTo>
                  <a:pt x="214145" y="65510"/>
                </a:lnTo>
                <a:close/>
              </a:path>
              <a:path w="287020" h="109220">
                <a:moveTo>
                  <a:pt x="221868" y="34671"/>
                </a:moveTo>
                <a:lnTo>
                  <a:pt x="214145" y="65510"/>
                </a:lnTo>
                <a:lnTo>
                  <a:pt x="226440" y="68580"/>
                </a:lnTo>
                <a:lnTo>
                  <a:pt x="223392" y="80899"/>
                </a:lnTo>
                <a:lnTo>
                  <a:pt x="275713" y="80899"/>
                </a:lnTo>
                <a:lnTo>
                  <a:pt x="221868" y="34671"/>
                </a:lnTo>
                <a:close/>
              </a:path>
              <a:path w="287020" h="109220">
                <a:moveTo>
                  <a:pt x="75449" y="30890"/>
                </a:moveTo>
                <a:lnTo>
                  <a:pt x="72366" y="43201"/>
                </a:lnTo>
                <a:lnTo>
                  <a:pt x="211062" y="77821"/>
                </a:lnTo>
                <a:lnTo>
                  <a:pt x="214145" y="65510"/>
                </a:lnTo>
                <a:lnTo>
                  <a:pt x="75449" y="30890"/>
                </a:lnTo>
                <a:close/>
              </a:path>
              <a:path w="287020" h="109220">
                <a:moveTo>
                  <a:pt x="83184" y="0"/>
                </a:moveTo>
                <a:lnTo>
                  <a:pt x="0" y="18542"/>
                </a:lnTo>
                <a:lnTo>
                  <a:pt x="64642" y="74041"/>
                </a:lnTo>
                <a:lnTo>
                  <a:pt x="72366" y="43201"/>
                </a:lnTo>
                <a:lnTo>
                  <a:pt x="60070" y="40132"/>
                </a:lnTo>
                <a:lnTo>
                  <a:pt x="63118" y="27813"/>
                </a:lnTo>
                <a:lnTo>
                  <a:pt x="76219" y="27813"/>
                </a:lnTo>
                <a:lnTo>
                  <a:pt x="83184" y="0"/>
                </a:lnTo>
                <a:close/>
              </a:path>
              <a:path w="287020" h="109220">
                <a:moveTo>
                  <a:pt x="63118" y="27813"/>
                </a:moveTo>
                <a:lnTo>
                  <a:pt x="60070" y="40132"/>
                </a:lnTo>
                <a:lnTo>
                  <a:pt x="72366" y="43201"/>
                </a:lnTo>
                <a:lnTo>
                  <a:pt x="75449" y="30890"/>
                </a:lnTo>
                <a:lnTo>
                  <a:pt x="63118" y="27813"/>
                </a:lnTo>
                <a:close/>
              </a:path>
              <a:path w="287020" h="109220">
                <a:moveTo>
                  <a:pt x="76219" y="27813"/>
                </a:moveTo>
                <a:lnTo>
                  <a:pt x="63118" y="27813"/>
                </a:lnTo>
                <a:lnTo>
                  <a:pt x="75449" y="30890"/>
                </a:lnTo>
                <a:lnTo>
                  <a:pt x="76219" y="27813"/>
                </a:lnTo>
                <a:close/>
              </a:path>
            </a:pathLst>
          </a:custGeom>
          <a:solidFill>
            <a:srgbClr val="000000"/>
          </a:solidFill>
        </p:spPr>
        <p:txBody>
          <a:bodyPr wrap="square" lIns="0" tIns="0" rIns="0" bIns="0" rtlCol="0"/>
          <a:lstStyle/>
          <a:p>
            <a:endParaRPr/>
          </a:p>
        </p:txBody>
      </p:sp>
      <p:sp>
        <p:nvSpPr>
          <p:cNvPr id="12" name="object 12"/>
          <p:cNvSpPr/>
          <p:nvPr/>
        </p:nvSpPr>
        <p:spPr>
          <a:xfrm>
            <a:off x="2238755" y="3796284"/>
            <a:ext cx="360045" cy="360045"/>
          </a:xfrm>
          <a:custGeom>
            <a:avLst/>
            <a:gdLst/>
            <a:ahLst/>
            <a:cxnLst/>
            <a:rect l="l" t="t" r="r" b="b"/>
            <a:pathLst>
              <a:path w="360044" h="360045">
                <a:moveTo>
                  <a:pt x="26924" y="278841"/>
                </a:moveTo>
                <a:lnTo>
                  <a:pt x="0" y="359663"/>
                </a:lnTo>
                <a:lnTo>
                  <a:pt x="80771" y="332727"/>
                </a:lnTo>
                <a:lnTo>
                  <a:pt x="67306" y="319252"/>
                </a:lnTo>
                <a:lnTo>
                  <a:pt x="49402" y="319252"/>
                </a:lnTo>
                <a:lnTo>
                  <a:pt x="40386" y="310273"/>
                </a:lnTo>
                <a:lnTo>
                  <a:pt x="49363" y="301296"/>
                </a:lnTo>
                <a:lnTo>
                  <a:pt x="26924" y="278841"/>
                </a:lnTo>
                <a:close/>
              </a:path>
              <a:path w="360044" h="360045">
                <a:moveTo>
                  <a:pt x="49363" y="301296"/>
                </a:moveTo>
                <a:lnTo>
                  <a:pt x="40386" y="310273"/>
                </a:lnTo>
                <a:lnTo>
                  <a:pt x="49402" y="319252"/>
                </a:lnTo>
                <a:lnTo>
                  <a:pt x="58358" y="310297"/>
                </a:lnTo>
                <a:lnTo>
                  <a:pt x="49363" y="301296"/>
                </a:lnTo>
                <a:close/>
              </a:path>
              <a:path w="360044" h="360045">
                <a:moveTo>
                  <a:pt x="58358" y="310297"/>
                </a:moveTo>
                <a:lnTo>
                  <a:pt x="49402" y="319252"/>
                </a:lnTo>
                <a:lnTo>
                  <a:pt x="67306" y="319252"/>
                </a:lnTo>
                <a:lnTo>
                  <a:pt x="58358" y="310297"/>
                </a:lnTo>
                <a:close/>
              </a:path>
              <a:path w="360044" h="360045">
                <a:moveTo>
                  <a:pt x="301297" y="49350"/>
                </a:moveTo>
                <a:lnTo>
                  <a:pt x="49363" y="301296"/>
                </a:lnTo>
                <a:lnTo>
                  <a:pt x="58358" y="310297"/>
                </a:lnTo>
                <a:lnTo>
                  <a:pt x="310309" y="58370"/>
                </a:lnTo>
                <a:lnTo>
                  <a:pt x="301297" y="49350"/>
                </a:lnTo>
                <a:close/>
              </a:path>
              <a:path w="360044" h="360045">
                <a:moveTo>
                  <a:pt x="346210" y="40385"/>
                </a:moveTo>
                <a:lnTo>
                  <a:pt x="310261" y="40385"/>
                </a:lnTo>
                <a:lnTo>
                  <a:pt x="319277" y="49402"/>
                </a:lnTo>
                <a:lnTo>
                  <a:pt x="310309" y="58370"/>
                </a:lnTo>
                <a:lnTo>
                  <a:pt x="332739" y="80822"/>
                </a:lnTo>
                <a:lnTo>
                  <a:pt x="346210" y="40385"/>
                </a:lnTo>
                <a:close/>
              </a:path>
              <a:path w="360044" h="360045">
                <a:moveTo>
                  <a:pt x="310261" y="40385"/>
                </a:moveTo>
                <a:lnTo>
                  <a:pt x="301297" y="49350"/>
                </a:lnTo>
                <a:lnTo>
                  <a:pt x="310309" y="58370"/>
                </a:lnTo>
                <a:lnTo>
                  <a:pt x="319277" y="49402"/>
                </a:lnTo>
                <a:lnTo>
                  <a:pt x="310261" y="40385"/>
                </a:lnTo>
                <a:close/>
              </a:path>
              <a:path w="360044" h="360045">
                <a:moveTo>
                  <a:pt x="359663" y="0"/>
                </a:moveTo>
                <a:lnTo>
                  <a:pt x="278892" y="26923"/>
                </a:lnTo>
                <a:lnTo>
                  <a:pt x="301297" y="49350"/>
                </a:lnTo>
                <a:lnTo>
                  <a:pt x="310261" y="40385"/>
                </a:lnTo>
                <a:lnTo>
                  <a:pt x="346210" y="40385"/>
                </a:lnTo>
                <a:lnTo>
                  <a:pt x="359663" y="0"/>
                </a:lnTo>
                <a:close/>
              </a:path>
            </a:pathLst>
          </a:custGeom>
          <a:solidFill>
            <a:srgbClr val="000000"/>
          </a:solidFill>
        </p:spPr>
        <p:txBody>
          <a:bodyPr wrap="square" lIns="0" tIns="0" rIns="0" bIns="0" rtlCol="0"/>
          <a:lstStyle/>
          <a:p>
            <a:endParaRPr/>
          </a:p>
        </p:txBody>
      </p:sp>
      <p:sp>
        <p:nvSpPr>
          <p:cNvPr id="14" name="object 14"/>
          <p:cNvSpPr txBox="1"/>
          <p:nvPr/>
        </p:nvSpPr>
        <p:spPr>
          <a:xfrm>
            <a:off x="5098345" y="7059"/>
            <a:ext cx="4045655" cy="5654112"/>
          </a:xfrm>
          <a:prstGeom prst="rect">
            <a:avLst/>
          </a:prstGeom>
        </p:spPr>
        <p:txBody>
          <a:bodyPr vert="horz" wrap="square" lIns="0" tIns="12700" rIns="0" bIns="0" rtlCol="0">
            <a:spAutoFit/>
          </a:bodyPr>
          <a:lstStyle/>
          <a:p>
            <a:r>
              <a:rPr lang="vi-VN" sz="1400" dirty="0">
                <a:latin typeface="+mj-lt"/>
              </a:rPr>
              <a:t>Zigbee là một giao thức truyền thông bậc cao được phát triển dựa trên chuẩn truyền thông không dây IEEE 802.15.4, sử dụng tín hiệu radio cho các mạng cá nhân PAN (personal area network). Zigbee thích hợp với những ứng dụng không đòi hỏi tốc độ truyền dữ liệu quá cao nhưng cần có mức độ bảo mật lớn và thời gian hoạt động dài.</a:t>
            </a:r>
          </a:p>
          <a:p>
            <a:r>
              <a:rPr lang="vi-VN" sz="1400" dirty="0">
                <a:latin typeface="+mj-lt"/>
              </a:rPr>
              <a:t>Zigbee có các ưu điểm như:</a:t>
            </a:r>
          </a:p>
          <a:p>
            <a:r>
              <a:rPr lang="vi-VN" sz="1400" dirty="0">
                <a:latin typeface="+mj-lt"/>
              </a:rPr>
              <a:t>Tính ổn định: mạng Zigbee hình lưới khai thác sức mạnh của lưới để kết nối tất cả các sản phẩm trong hệ thống mạng, chúng có khả năng tự xây dựng lại và hoạt động bình thường ngay cả khi một vài thiết bị bị lỗi, những thiết bị khác sẽ tiếp tục liên lạc với nhau không bị dán đoạn.</a:t>
            </a:r>
          </a:p>
          <a:p>
            <a:r>
              <a:rPr lang="vi-VN" sz="1400" dirty="0">
                <a:latin typeface="+mj-lt"/>
              </a:rPr>
              <a:t>Tính bảo mật cao, giúp hệ thống an toàn hơn.</a:t>
            </a:r>
          </a:p>
          <a:p>
            <a:r>
              <a:rPr lang="vi-VN" sz="1400" dirty="0">
                <a:latin typeface="+mj-lt"/>
              </a:rPr>
              <a:t>Tốc độ truyền dữ liệu thấp 20-250Kbps</a:t>
            </a:r>
          </a:p>
          <a:p>
            <a:r>
              <a:rPr lang="vi-VN" sz="1400" dirty="0">
                <a:latin typeface="+mj-lt"/>
              </a:rPr>
              <a:t>Sử dụng công suất thấp ít tiêu hao điện năng</a:t>
            </a:r>
          </a:p>
          <a:p>
            <a:r>
              <a:rPr lang="vi-VN" sz="1400" dirty="0">
                <a:latin typeface="+mj-lt"/>
              </a:rPr>
              <a:t>Cài đặt, bảo trì dễ dàng: Thiết bị sử dụng Zigbee có thể tự động tìm kiếm và kết nối mạng tự động mà không cần cấu hình phức tạp hay ghép nối.</a:t>
            </a:r>
          </a:p>
          <a:p>
            <a:r>
              <a:rPr lang="vi-VN" sz="1400" dirty="0">
                <a:latin typeface="+mj-lt"/>
              </a:rPr>
              <a:t>Có thể mở rộng đến 6500 node.</a:t>
            </a:r>
          </a:p>
          <a:p>
            <a:r>
              <a:rPr lang="vi-VN" sz="1400" dirty="0">
                <a:latin typeface="+mj-lt"/>
              </a:rPr>
              <a:t>Công nghệ Zigbee cũng hỗ trợ thông tin liên lạc hai chiều và người dùng có thể theo dõi được tình trạng của các thiết bị trong thời gian thực</a:t>
            </a:r>
          </a:p>
          <a:p>
            <a:pPr marL="12700" marR="5080">
              <a:lnSpc>
                <a:spcPct val="150000"/>
              </a:lnSpc>
              <a:spcBef>
                <a:spcPts val="100"/>
              </a:spcBef>
              <a:buSzPct val="88888"/>
              <a:tabLst>
                <a:tab pos="99060" algn="l"/>
              </a:tabLst>
            </a:pPr>
            <a:endParaRPr sz="1050" dirty="0">
              <a:latin typeface="Arial"/>
              <a:cs typeface="Arial"/>
            </a:endParaRPr>
          </a:p>
        </p:txBody>
      </p:sp>
      <p:sp>
        <p:nvSpPr>
          <p:cNvPr id="15" name="object 15"/>
          <p:cNvSpPr/>
          <p:nvPr/>
        </p:nvSpPr>
        <p:spPr>
          <a:xfrm>
            <a:off x="1573057" y="98527"/>
            <a:ext cx="665274" cy="565515"/>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1110614" y="3220211"/>
            <a:ext cx="480695" cy="384811"/>
          </a:xfrm>
          <a:custGeom>
            <a:avLst/>
            <a:gdLst/>
            <a:ahLst/>
            <a:cxnLst/>
            <a:rect l="l" t="t" r="r" b="b"/>
            <a:pathLst>
              <a:path w="288290" h="360045">
                <a:moveTo>
                  <a:pt x="17907" y="276351"/>
                </a:moveTo>
                <a:lnTo>
                  <a:pt x="0" y="359663"/>
                </a:lnTo>
                <a:lnTo>
                  <a:pt x="77343" y="323976"/>
                </a:lnTo>
                <a:lnTo>
                  <a:pt x="64980" y="314071"/>
                </a:lnTo>
                <a:lnTo>
                  <a:pt x="44704" y="314071"/>
                </a:lnTo>
                <a:lnTo>
                  <a:pt x="34798" y="306069"/>
                </a:lnTo>
                <a:lnTo>
                  <a:pt x="42690" y="296210"/>
                </a:lnTo>
                <a:lnTo>
                  <a:pt x="17907" y="276351"/>
                </a:lnTo>
                <a:close/>
              </a:path>
              <a:path w="288290" h="360045">
                <a:moveTo>
                  <a:pt x="42690" y="296210"/>
                </a:moveTo>
                <a:lnTo>
                  <a:pt x="34798" y="306069"/>
                </a:lnTo>
                <a:lnTo>
                  <a:pt x="44704" y="314071"/>
                </a:lnTo>
                <a:lnTo>
                  <a:pt x="52627" y="304173"/>
                </a:lnTo>
                <a:lnTo>
                  <a:pt x="42690" y="296210"/>
                </a:lnTo>
                <a:close/>
              </a:path>
              <a:path w="288290" h="360045">
                <a:moveTo>
                  <a:pt x="52627" y="304173"/>
                </a:moveTo>
                <a:lnTo>
                  <a:pt x="44704" y="314071"/>
                </a:lnTo>
                <a:lnTo>
                  <a:pt x="64980" y="314071"/>
                </a:lnTo>
                <a:lnTo>
                  <a:pt x="52627" y="304173"/>
                </a:lnTo>
                <a:close/>
              </a:path>
              <a:path w="288290" h="360045">
                <a:moveTo>
                  <a:pt x="235408" y="55490"/>
                </a:moveTo>
                <a:lnTo>
                  <a:pt x="42690" y="296210"/>
                </a:lnTo>
                <a:lnTo>
                  <a:pt x="52627" y="304173"/>
                </a:lnTo>
                <a:lnTo>
                  <a:pt x="245345" y="63453"/>
                </a:lnTo>
                <a:lnTo>
                  <a:pt x="235408" y="55490"/>
                </a:lnTo>
                <a:close/>
              </a:path>
              <a:path w="288290" h="360045">
                <a:moveTo>
                  <a:pt x="278236" y="45593"/>
                </a:moveTo>
                <a:lnTo>
                  <a:pt x="243332" y="45593"/>
                </a:lnTo>
                <a:lnTo>
                  <a:pt x="253238" y="53593"/>
                </a:lnTo>
                <a:lnTo>
                  <a:pt x="245345" y="63453"/>
                </a:lnTo>
                <a:lnTo>
                  <a:pt x="270129" y="83312"/>
                </a:lnTo>
                <a:lnTo>
                  <a:pt x="278236" y="45593"/>
                </a:lnTo>
                <a:close/>
              </a:path>
              <a:path w="288290" h="360045">
                <a:moveTo>
                  <a:pt x="243332" y="45593"/>
                </a:moveTo>
                <a:lnTo>
                  <a:pt x="235408" y="55490"/>
                </a:lnTo>
                <a:lnTo>
                  <a:pt x="245345" y="63453"/>
                </a:lnTo>
                <a:lnTo>
                  <a:pt x="253238" y="53593"/>
                </a:lnTo>
                <a:lnTo>
                  <a:pt x="243332" y="45593"/>
                </a:lnTo>
                <a:close/>
              </a:path>
              <a:path w="288290" h="360045">
                <a:moveTo>
                  <a:pt x="288036" y="0"/>
                </a:moveTo>
                <a:lnTo>
                  <a:pt x="210693" y="35687"/>
                </a:lnTo>
                <a:lnTo>
                  <a:pt x="235408" y="55490"/>
                </a:lnTo>
                <a:lnTo>
                  <a:pt x="243332" y="45593"/>
                </a:lnTo>
                <a:lnTo>
                  <a:pt x="278236" y="45593"/>
                </a:lnTo>
                <a:lnTo>
                  <a:pt x="288036" y="0"/>
                </a:lnTo>
                <a:close/>
              </a:path>
            </a:pathLst>
          </a:custGeom>
          <a:solidFill>
            <a:srgbClr val="000000"/>
          </a:solidFill>
        </p:spPr>
        <p:txBody>
          <a:bodyPr wrap="square" lIns="0" tIns="0" rIns="0" bIns="0" rtlCol="0"/>
          <a:lstStyle/>
          <a:p>
            <a:endParaRPr/>
          </a:p>
        </p:txBody>
      </p:sp>
      <p:sp>
        <p:nvSpPr>
          <p:cNvPr id="22" name="object 22"/>
          <p:cNvSpPr/>
          <p:nvPr/>
        </p:nvSpPr>
        <p:spPr>
          <a:xfrm>
            <a:off x="3163506" y="1807859"/>
            <a:ext cx="431800" cy="288290"/>
          </a:xfrm>
          <a:custGeom>
            <a:avLst/>
            <a:gdLst/>
            <a:ahLst/>
            <a:cxnLst/>
            <a:rect l="l" t="t" r="r" b="b"/>
            <a:pathLst>
              <a:path w="431800" h="288289">
                <a:moveTo>
                  <a:pt x="364350" y="251013"/>
                </a:moveTo>
                <a:lnTo>
                  <a:pt x="346710" y="277368"/>
                </a:lnTo>
                <a:lnTo>
                  <a:pt x="431291" y="288036"/>
                </a:lnTo>
                <a:lnTo>
                  <a:pt x="414223" y="258063"/>
                </a:lnTo>
                <a:lnTo>
                  <a:pt x="374903" y="258063"/>
                </a:lnTo>
                <a:lnTo>
                  <a:pt x="364350" y="251013"/>
                </a:lnTo>
                <a:close/>
              </a:path>
              <a:path w="431800" h="288289">
                <a:moveTo>
                  <a:pt x="371423" y="240446"/>
                </a:moveTo>
                <a:lnTo>
                  <a:pt x="364350" y="251013"/>
                </a:lnTo>
                <a:lnTo>
                  <a:pt x="374903" y="258063"/>
                </a:lnTo>
                <a:lnTo>
                  <a:pt x="382015" y="247523"/>
                </a:lnTo>
                <a:lnTo>
                  <a:pt x="371423" y="240446"/>
                </a:lnTo>
                <a:close/>
              </a:path>
              <a:path w="431800" h="288289">
                <a:moveTo>
                  <a:pt x="389127" y="213995"/>
                </a:moveTo>
                <a:lnTo>
                  <a:pt x="371423" y="240446"/>
                </a:lnTo>
                <a:lnTo>
                  <a:pt x="382015" y="247523"/>
                </a:lnTo>
                <a:lnTo>
                  <a:pt x="374903" y="258063"/>
                </a:lnTo>
                <a:lnTo>
                  <a:pt x="414223" y="258063"/>
                </a:lnTo>
                <a:lnTo>
                  <a:pt x="389127" y="213995"/>
                </a:lnTo>
                <a:close/>
              </a:path>
              <a:path w="431800" h="288289">
                <a:moveTo>
                  <a:pt x="66941" y="37022"/>
                </a:moveTo>
                <a:lnTo>
                  <a:pt x="59868" y="47589"/>
                </a:lnTo>
                <a:lnTo>
                  <a:pt x="364350" y="251013"/>
                </a:lnTo>
                <a:lnTo>
                  <a:pt x="371423" y="240446"/>
                </a:lnTo>
                <a:lnTo>
                  <a:pt x="66941" y="37022"/>
                </a:lnTo>
                <a:close/>
              </a:path>
              <a:path w="431800" h="288289">
                <a:moveTo>
                  <a:pt x="0" y="0"/>
                </a:moveTo>
                <a:lnTo>
                  <a:pt x="42163" y="74041"/>
                </a:lnTo>
                <a:lnTo>
                  <a:pt x="59868" y="47589"/>
                </a:lnTo>
                <a:lnTo>
                  <a:pt x="49275" y="40512"/>
                </a:lnTo>
                <a:lnTo>
                  <a:pt x="56387" y="29972"/>
                </a:lnTo>
                <a:lnTo>
                  <a:pt x="71661" y="29972"/>
                </a:lnTo>
                <a:lnTo>
                  <a:pt x="84581" y="10668"/>
                </a:lnTo>
                <a:lnTo>
                  <a:pt x="0" y="0"/>
                </a:lnTo>
                <a:close/>
              </a:path>
              <a:path w="431800" h="288289">
                <a:moveTo>
                  <a:pt x="56387" y="29972"/>
                </a:moveTo>
                <a:lnTo>
                  <a:pt x="49275" y="40512"/>
                </a:lnTo>
                <a:lnTo>
                  <a:pt x="59868" y="47589"/>
                </a:lnTo>
                <a:lnTo>
                  <a:pt x="66941" y="37022"/>
                </a:lnTo>
                <a:lnTo>
                  <a:pt x="56387" y="29972"/>
                </a:lnTo>
                <a:close/>
              </a:path>
              <a:path w="431800" h="288289">
                <a:moveTo>
                  <a:pt x="71661" y="29972"/>
                </a:moveTo>
                <a:lnTo>
                  <a:pt x="56387" y="29972"/>
                </a:lnTo>
                <a:lnTo>
                  <a:pt x="66941" y="37022"/>
                </a:lnTo>
                <a:lnTo>
                  <a:pt x="71661" y="29972"/>
                </a:lnTo>
                <a:close/>
              </a:path>
            </a:pathLst>
          </a:custGeom>
          <a:solidFill>
            <a:srgbClr val="000000"/>
          </a:solidFill>
        </p:spPr>
        <p:txBody>
          <a:bodyPr wrap="square" lIns="0" tIns="0" rIns="0" bIns="0" rtlCol="0"/>
          <a:lstStyle/>
          <a:p>
            <a:endParaRPr/>
          </a:p>
        </p:txBody>
      </p:sp>
      <p:sp>
        <p:nvSpPr>
          <p:cNvPr id="24" name="object 24"/>
          <p:cNvSpPr/>
          <p:nvPr/>
        </p:nvSpPr>
        <p:spPr>
          <a:xfrm>
            <a:off x="2124455" y="3076955"/>
            <a:ext cx="360045" cy="215265"/>
          </a:xfrm>
          <a:custGeom>
            <a:avLst/>
            <a:gdLst/>
            <a:ahLst/>
            <a:cxnLst/>
            <a:rect l="l" t="t" r="r" b="b"/>
            <a:pathLst>
              <a:path w="360044" h="215264">
                <a:moveTo>
                  <a:pt x="291033" y="181225"/>
                </a:moveTo>
                <a:lnTo>
                  <a:pt x="274700" y="208533"/>
                </a:lnTo>
                <a:lnTo>
                  <a:pt x="359663" y="214883"/>
                </a:lnTo>
                <a:lnTo>
                  <a:pt x="342298" y="187706"/>
                </a:lnTo>
                <a:lnTo>
                  <a:pt x="301879" y="187706"/>
                </a:lnTo>
                <a:lnTo>
                  <a:pt x="291033" y="181225"/>
                </a:lnTo>
                <a:close/>
              </a:path>
              <a:path w="360044" h="215264">
                <a:moveTo>
                  <a:pt x="297494" y="170420"/>
                </a:moveTo>
                <a:lnTo>
                  <a:pt x="291033" y="181225"/>
                </a:lnTo>
                <a:lnTo>
                  <a:pt x="301879" y="187706"/>
                </a:lnTo>
                <a:lnTo>
                  <a:pt x="308356" y="176911"/>
                </a:lnTo>
                <a:lnTo>
                  <a:pt x="297494" y="170420"/>
                </a:lnTo>
                <a:close/>
              </a:path>
              <a:path w="360044" h="215264">
                <a:moveTo>
                  <a:pt x="313817" y="143129"/>
                </a:moveTo>
                <a:lnTo>
                  <a:pt x="297494" y="170420"/>
                </a:lnTo>
                <a:lnTo>
                  <a:pt x="308356" y="176911"/>
                </a:lnTo>
                <a:lnTo>
                  <a:pt x="301879" y="187706"/>
                </a:lnTo>
                <a:lnTo>
                  <a:pt x="342298" y="187706"/>
                </a:lnTo>
                <a:lnTo>
                  <a:pt x="313817" y="143129"/>
                </a:lnTo>
                <a:close/>
              </a:path>
              <a:path w="360044" h="215264">
                <a:moveTo>
                  <a:pt x="68630" y="33658"/>
                </a:moveTo>
                <a:lnTo>
                  <a:pt x="62169" y="44463"/>
                </a:lnTo>
                <a:lnTo>
                  <a:pt x="291033" y="181225"/>
                </a:lnTo>
                <a:lnTo>
                  <a:pt x="297494" y="170420"/>
                </a:lnTo>
                <a:lnTo>
                  <a:pt x="68630" y="33658"/>
                </a:lnTo>
                <a:close/>
              </a:path>
              <a:path w="360044" h="215264">
                <a:moveTo>
                  <a:pt x="0" y="0"/>
                </a:moveTo>
                <a:lnTo>
                  <a:pt x="45846" y="71755"/>
                </a:lnTo>
                <a:lnTo>
                  <a:pt x="62169" y="44463"/>
                </a:lnTo>
                <a:lnTo>
                  <a:pt x="51307" y="37973"/>
                </a:lnTo>
                <a:lnTo>
                  <a:pt x="57785" y="27177"/>
                </a:lnTo>
                <a:lnTo>
                  <a:pt x="72506" y="27177"/>
                </a:lnTo>
                <a:lnTo>
                  <a:pt x="84962" y="6350"/>
                </a:lnTo>
                <a:lnTo>
                  <a:pt x="0" y="0"/>
                </a:lnTo>
                <a:close/>
              </a:path>
              <a:path w="360044" h="215264">
                <a:moveTo>
                  <a:pt x="57785" y="27177"/>
                </a:moveTo>
                <a:lnTo>
                  <a:pt x="51307" y="37973"/>
                </a:lnTo>
                <a:lnTo>
                  <a:pt x="62169" y="44463"/>
                </a:lnTo>
                <a:lnTo>
                  <a:pt x="68630" y="33658"/>
                </a:lnTo>
                <a:lnTo>
                  <a:pt x="57785" y="27177"/>
                </a:lnTo>
                <a:close/>
              </a:path>
              <a:path w="360044" h="215264">
                <a:moveTo>
                  <a:pt x="72506" y="27177"/>
                </a:moveTo>
                <a:lnTo>
                  <a:pt x="57785" y="27177"/>
                </a:lnTo>
                <a:lnTo>
                  <a:pt x="68630" y="33658"/>
                </a:lnTo>
                <a:lnTo>
                  <a:pt x="72506" y="27177"/>
                </a:lnTo>
                <a:close/>
              </a:path>
            </a:pathLst>
          </a:custGeom>
          <a:solidFill>
            <a:srgbClr val="000000"/>
          </a:solidFill>
        </p:spPr>
        <p:txBody>
          <a:bodyPr wrap="square" lIns="0" tIns="0" rIns="0" bIns="0" rtlCol="0"/>
          <a:lstStyle/>
          <a:p>
            <a:endParaRPr/>
          </a:p>
        </p:txBody>
      </p:sp>
      <p:sp>
        <p:nvSpPr>
          <p:cNvPr id="25" name="object 25"/>
          <p:cNvSpPr/>
          <p:nvPr/>
        </p:nvSpPr>
        <p:spPr>
          <a:xfrm>
            <a:off x="1912620" y="3214116"/>
            <a:ext cx="76200" cy="792480"/>
          </a:xfrm>
          <a:custGeom>
            <a:avLst/>
            <a:gdLst/>
            <a:ahLst/>
            <a:cxnLst/>
            <a:rect l="l" t="t" r="r" b="b"/>
            <a:pathLst>
              <a:path w="76200" h="792479">
                <a:moveTo>
                  <a:pt x="31750" y="716279"/>
                </a:moveTo>
                <a:lnTo>
                  <a:pt x="0" y="716279"/>
                </a:lnTo>
                <a:lnTo>
                  <a:pt x="38100" y="792479"/>
                </a:lnTo>
                <a:lnTo>
                  <a:pt x="69850" y="728979"/>
                </a:lnTo>
                <a:lnTo>
                  <a:pt x="31750" y="728979"/>
                </a:lnTo>
                <a:lnTo>
                  <a:pt x="31750" y="716279"/>
                </a:lnTo>
                <a:close/>
              </a:path>
              <a:path w="76200" h="792479">
                <a:moveTo>
                  <a:pt x="44450" y="63500"/>
                </a:moveTo>
                <a:lnTo>
                  <a:pt x="31750" y="63500"/>
                </a:lnTo>
                <a:lnTo>
                  <a:pt x="31750" y="728979"/>
                </a:lnTo>
                <a:lnTo>
                  <a:pt x="44450" y="728979"/>
                </a:lnTo>
                <a:lnTo>
                  <a:pt x="44450" y="63500"/>
                </a:lnTo>
                <a:close/>
              </a:path>
              <a:path w="76200" h="792479">
                <a:moveTo>
                  <a:pt x="76200" y="716279"/>
                </a:moveTo>
                <a:lnTo>
                  <a:pt x="44450" y="716279"/>
                </a:lnTo>
                <a:lnTo>
                  <a:pt x="44450" y="728979"/>
                </a:lnTo>
                <a:lnTo>
                  <a:pt x="69850" y="728979"/>
                </a:lnTo>
                <a:lnTo>
                  <a:pt x="76200" y="716279"/>
                </a:lnTo>
                <a:close/>
              </a:path>
              <a:path w="76200" h="792479">
                <a:moveTo>
                  <a:pt x="38100" y="0"/>
                </a:moveTo>
                <a:lnTo>
                  <a:pt x="0" y="76200"/>
                </a:lnTo>
                <a:lnTo>
                  <a:pt x="31750" y="76200"/>
                </a:lnTo>
                <a:lnTo>
                  <a:pt x="31750" y="63500"/>
                </a:lnTo>
                <a:lnTo>
                  <a:pt x="69850" y="63500"/>
                </a:lnTo>
                <a:lnTo>
                  <a:pt x="38100" y="0"/>
                </a:lnTo>
                <a:close/>
              </a:path>
              <a:path w="76200" h="792479">
                <a:moveTo>
                  <a:pt x="69850" y="63500"/>
                </a:moveTo>
                <a:lnTo>
                  <a:pt x="44450" y="63500"/>
                </a:lnTo>
                <a:lnTo>
                  <a:pt x="44450" y="76200"/>
                </a:lnTo>
                <a:lnTo>
                  <a:pt x="76200" y="76200"/>
                </a:lnTo>
                <a:lnTo>
                  <a:pt x="69850" y="63500"/>
                </a:lnTo>
                <a:close/>
              </a:path>
            </a:pathLst>
          </a:custGeom>
          <a:solidFill>
            <a:srgbClr val="000000"/>
          </a:solidFill>
        </p:spPr>
        <p:txBody>
          <a:bodyPr wrap="square" lIns="0" tIns="0" rIns="0" bIns="0" rtlCol="0"/>
          <a:lstStyle/>
          <a:p>
            <a:endParaRPr/>
          </a:p>
        </p:txBody>
      </p:sp>
      <p:sp>
        <p:nvSpPr>
          <p:cNvPr id="26" name="object 26"/>
          <p:cNvSpPr/>
          <p:nvPr/>
        </p:nvSpPr>
        <p:spPr>
          <a:xfrm>
            <a:off x="2806065" y="2211323"/>
            <a:ext cx="169796" cy="866013"/>
          </a:xfrm>
          <a:custGeom>
            <a:avLst/>
            <a:gdLst/>
            <a:ahLst/>
            <a:cxnLst/>
            <a:rect l="l" t="t" r="r" b="b"/>
            <a:pathLst>
              <a:path w="96519" h="504825">
                <a:moveTo>
                  <a:pt x="51850" y="428733"/>
                </a:moveTo>
                <a:lnTo>
                  <a:pt x="20193" y="430530"/>
                </a:lnTo>
                <a:lnTo>
                  <a:pt x="62610" y="504444"/>
                </a:lnTo>
                <a:lnTo>
                  <a:pt x="89709" y="441451"/>
                </a:lnTo>
                <a:lnTo>
                  <a:pt x="52577" y="441451"/>
                </a:lnTo>
                <a:lnTo>
                  <a:pt x="51850" y="428733"/>
                </a:lnTo>
                <a:close/>
              </a:path>
              <a:path w="96519" h="504825">
                <a:moveTo>
                  <a:pt x="64553" y="428012"/>
                </a:moveTo>
                <a:lnTo>
                  <a:pt x="51850" y="428733"/>
                </a:lnTo>
                <a:lnTo>
                  <a:pt x="52577" y="441451"/>
                </a:lnTo>
                <a:lnTo>
                  <a:pt x="65277" y="440689"/>
                </a:lnTo>
                <a:lnTo>
                  <a:pt x="64553" y="428012"/>
                </a:lnTo>
                <a:close/>
              </a:path>
              <a:path w="96519" h="504825">
                <a:moveTo>
                  <a:pt x="96265" y="426212"/>
                </a:moveTo>
                <a:lnTo>
                  <a:pt x="64553" y="428012"/>
                </a:lnTo>
                <a:lnTo>
                  <a:pt x="65277" y="440689"/>
                </a:lnTo>
                <a:lnTo>
                  <a:pt x="52577" y="441451"/>
                </a:lnTo>
                <a:lnTo>
                  <a:pt x="89709" y="441451"/>
                </a:lnTo>
                <a:lnTo>
                  <a:pt x="96265" y="426212"/>
                </a:lnTo>
                <a:close/>
              </a:path>
              <a:path w="96519" h="504825">
                <a:moveTo>
                  <a:pt x="44415" y="75710"/>
                </a:moveTo>
                <a:lnTo>
                  <a:pt x="31712" y="76431"/>
                </a:lnTo>
                <a:lnTo>
                  <a:pt x="51850" y="428733"/>
                </a:lnTo>
                <a:lnTo>
                  <a:pt x="64553" y="428012"/>
                </a:lnTo>
                <a:lnTo>
                  <a:pt x="44415" y="75710"/>
                </a:lnTo>
                <a:close/>
              </a:path>
              <a:path w="96519" h="504825">
                <a:moveTo>
                  <a:pt x="33654" y="0"/>
                </a:moveTo>
                <a:lnTo>
                  <a:pt x="0" y="78231"/>
                </a:lnTo>
                <a:lnTo>
                  <a:pt x="31712" y="76431"/>
                </a:lnTo>
                <a:lnTo>
                  <a:pt x="30987" y="63754"/>
                </a:lnTo>
                <a:lnTo>
                  <a:pt x="43687" y="62992"/>
                </a:lnTo>
                <a:lnTo>
                  <a:pt x="69805" y="62992"/>
                </a:lnTo>
                <a:lnTo>
                  <a:pt x="33654" y="0"/>
                </a:lnTo>
                <a:close/>
              </a:path>
              <a:path w="96519" h="504825">
                <a:moveTo>
                  <a:pt x="43687" y="62992"/>
                </a:moveTo>
                <a:lnTo>
                  <a:pt x="30987" y="63754"/>
                </a:lnTo>
                <a:lnTo>
                  <a:pt x="31712" y="76431"/>
                </a:lnTo>
                <a:lnTo>
                  <a:pt x="44415" y="75710"/>
                </a:lnTo>
                <a:lnTo>
                  <a:pt x="43687" y="62992"/>
                </a:lnTo>
                <a:close/>
              </a:path>
              <a:path w="96519" h="504825">
                <a:moveTo>
                  <a:pt x="69805" y="62992"/>
                </a:moveTo>
                <a:lnTo>
                  <a:pt x="43687" y="62992"/>
                </a:lnTo>
                <a:lnTo>
                  <a:pt x="44415" y="75710"/>
                </a:lnTo>
                <a:lnTo>
                  <a:pt x="76072" y="73913"/>
                </a:lnTo>
                <a:lnTo>
                  <a:pt x="69805" y="62992"/>
                </a:lnTo>
                <a:close/>
              </a:path>
            </a:pathLst>
          </a:custGeom>
          <a:solidFill>
            <a:srgbClr val="000000"/>
          </a:solidFill>
        </p:spPr>
        <p:txBody>
          <a:bodyPr wrap="square" lIns="0" tIns="0" rIns="0" bIns="0" rtlCol="0"/>
          <a:lstStyle/>
          <a:p>
            <a:endParaRPr/>
          </a:p>
        </p:txBody>
      </p:sp>
      <p:sp>
        <p:nvSpPr>
          <p:cNvPr id="29" name="object 29"/>
          <p:cNvSpPr/>
          <p:nvPr/>
        </p:nvSpPr>
        <p:spPr>
          <a:xfrm>
            <a:off x="3174492" y="2932176"/>
            <a:ext cx="433070" cy="288290"/>
          </a:xfrm>
          <a:custGeom>
            <a:avLst/>
            <a:gdLst/>
            <a:ahLst/>
            <a:cxnLst/>
            <a:rect l="l" t="t" r="r" b="b"/>
            <a:pathLst>
              <a:path w="433070" h="288289">
                <a:moveTo>
                  <a:pt x="42290" y="214122"/>
                </a:moveTo>
                <a:lnTo>
                  <a:pt x="0" y="288036"/>
                </a:lnTo>
                <a:lnTo>
                  <a:pt x="84581" y="277494"/>
                </a:lnTo>
                <a:lnTo>
                  <a:pt x="71699" y="258191"/>
                </a:lnTo>
                <a:lnTo>
                  <a:pt x="56387" y="258191"/>
                </a:lnTo>
                <a:lnTo>
                  <a:pt x="49402" y="247523"/>
                </a:lnTo>
                <a:lnTo>
                  <a:pt x="59912" y="240527"/>
                </a:lnTo>
                <a:lnTo>
                  <a:pt x="42290" y="214122"/>
                </a:lnTo>
                <a:close/>
              </a:path>
              <a:path w="433070" h="288289">
                <a:moveTo>
                  <a:pt x="59912" y="240527"/>
                </a:moveTo>
                <a:lnTo>
                  <a:pt x="49402" y="247523"/>
                </a:lnTo>
                <a:lnTo>
                  <a:pt x="56387" y="258191"/>
                </a:lnTo>
                <a:lnTo>
                  <a:pt x="66990" y="251133"/>
                </a:lnTo>
                <a:lnTo>
                  <a:pt x="59912" y="240527"/>
                </a:lnTo>
                <a:close/>
              </a:path>
              <a:path w="433070" h="288289">
                <a:moveTo>
                  <a:pt x="66990" y="251133"/>
                </a:moveTo>
                <a:lnTo>
                  <a:pt x="56387" y="258191"/>
                </a:lnTo>
                <a:lnTo>
                  <a:pt x="71699" y="258191"/>
                </a:lnTo>
                <a:lnTo>
                  <a:pt x="66990" y="251133"/>
                </a:lnTo>
                <a:close/>
              </a:path>
              <a:path w="433070" h="288289">
                <a:moveTo>
                  <a:pt x="365825" y="36902"/>
                </a:moveTo>
                <a:lnTo>
                  <a:pt x="59912" y="240527"/>
                </a:lnTo>
                <a:lnTo>
                  <a:pt x="66990" y="251133"/>
                </a:lnTo>
                <a:lnTo>
                  <a:pt x="372903" y="47508"/>
                </a:lnTo>
                <a:lnTo>
                  <a:pt x="365825" y="36902"/>
                </a:lnTo>
                <a:close/>
              </a:path>
              <a:path w="433070" h="288289">
                <a:moveTo>
                  <a:pt x="415739" y="29844"/>
                </a:moveTo>
                <a:lnTo>
                  <a:pt x="376428" y="29844"/>
                </a:lnTo>
                <a:lnTo>
                  <a:pt x="383412" y="40512"/>
                </a:lnTo>
                <a:lnTo>
                  <a:pt x="372903" y="47508"/>
                </a:lnTo>
                <a:lnTo>
                  <a:pt x="390524" y="73913"/>
                </a:lnTo>
                <a:lnTo>
                  <a:pt x="415739" y="29844"/>
                </a:lnTo>
                <a:close/>
              </a:path>
              <a:path w="433070" h="288289">
                <a:moveTo>
                  <a:pt x="376428" y="29844"/>
                </a:moveTo>
                <a:lnTo>
                  <a:pt x="365825" y="36902"/>
                </a:lnTo>
                <a:lnTo>
                  <a:pt x="372903" y="47508"/>
                </a:lnTo>
                <a:lnTo>
                  <a:pt x="383412" y="40512"/>
                </a:lnTo>
                <a:lnTo>
                  <a:pt x="376428" y="29844"/>
                </a:lnTo>
                <a:close/>
              </a:path>
              <a:path w="433070" h="288289">
                <a:moveTo>
                  <a:pt x="432816" y="0"/>
                </a:moveTo>
                <a:lnTo>
                  <a:pt x="348233" y="10541"/>
                </a:lnTo>
                <a:lnTo>
                  <a:pt x="365825" y="36902"/>
                </a:lnTo>
                <a:lnTo>
                  <a:pt x="376428" y="29844"/>
                </a:lnTo>
                <a:lnTo>
                  <a:pt x="415739" y="29844"/>
                </a:lnTo>
                <a:lnTo>
                  <a:pt x="432816" y="0"/>
                </a:lnTo>
                <a:close/>
              </a:path>
            </a:pathLst>
          </a:custGeom>
          <a:solidFill>
            <a:srgbClr val="000000"/>
          </a:solidFill>
        </p:spPr>
        <p:txBody>
          <a:bodyPr wrap="square" lIns="0" tIns="0" rIns="0" bIns="0" rtlCol="0"/>
          <a:lstStyle/>
          <a:p>
            <a:endParaRPr/>
          </a:p>
        </p:txBody>
      </p:sp>
      <p:sp>
        <p:nvSpPr>
          <p:cNvPr id="30" name="object 30"/>
          <p:cNvSpPr/>
          <p:nvPr/>
        </p:nvSpPr>
        <p:spPr>
          <a:xfrm>
            <a:off x="3102864" y="3483102"/>
            <a:ext cx="433070" cy="121920"/>
          </a:xfrm>
          <a:custGeom>
            <a:avLst/>
            <a:gdLst/>
            <a:ahLst/>
            <a:cxnLst/>
            <a:rect l="l" t="t" r="r" b="b"/>
            <a:pathLst>
              <a:path w="433070" h="121920">
                <a:moveTo>
                  <a:pt x="356589" y="90623"/>
                </a:moveTo>
                <a:lnTo>
                  <a:pt x="351409" y="121920"/>
                </a:lnTo>
                <a:lnTo>
                  <a:pt x="432815" y="96774"/>
                </a:lnTo>
                <a:lnTo>
                  <a:pt x="427215" y="92710"/>
                </a:lnTo>
                <a:lnTo>
                  <a:pt x="369188" y="92710"/>
                </a:lnTo>
                <a:lnTo>
                  <a:pt x="356589" y="90623"/>
                </a:lnTo>
                <a:close/>
              </a:path>
              <a:path w="433070" h="121920">
                <a:moveTo>
                  <a:pt x="358669" y="78058"/>
                </a:moveTo>
                <a:lnTo>
                  <a:pt x="356589" y="90623"/>
                </a:lnTo>
                <a:lnTo>
                  <a:pt x="369188" y="92710"/>
                </a:lnTo>
                <a:lnTo>
                  <a:pt x="371221" y="80137"/>
                </a:lnTo>
                <a:lnTo>
                  <a:pt x="358669" y="78058"/>
                </a:lnTo>
                <a:close/>
              </a:path>
              <a:path w="433070" h="121920">
                <a:moveTo>
                  <a:pt x="363855" y="46736"/>
                </a:moveTo>
                <a:lnTo>
                  <a:pt x="358669" y="78058"/>
                </a:lnTo>
                <a:lnTo>
                  <a:pt x="371221" y="80137"/>
                </a:lnTo>
                <a:lnTo>
                  <a:pt x="369188" y="92710"/>
                </a:lnTo>
                <a:lnTo>
                  <a:pt x="427215" y="92710"/>
                </a:lnTo>
                <a:lnTo>
                  <a:pt x="363855" y="46736"/>
                </a:lnTo>
                <a:close/>
              </a:path>
              <a:path w="433070" h="121920">
                <a:moveTo>
                  <a:pt x="76226" y="31296"/>
                </a:moveTo>
                <a:lnTo>
                  <a:pt x="74146" y="43861"/>
                </a:lnTo>
                <a:lnTo>
                  <a:pt x="356589" y="90623"/>
                </a:lnTo>
                <a:lnTo>
                  <a:pt x="358669" y="78058"/>
                </a:lnTo>
                <a:lnTo>
                  <a:pt x="76226" y="31296"/>
                </a:lnTo>
                <a:close/>
              </a:path>
              <a:path w="433070" h="121920">
                <a:moveTo>
                  <a:pt x="81406" y="0"/>
                </a:moveTo>
                <a:lnTo>
                  <a:pt x="0" y="25146"/>
                </a:lnTo>
                <a:lnTo>
                  <a:pt x="68961" y="75184"/>
                </a:lnTo>
                <a:lnTo>
                  <a:pt x="74146" y="43861"/>
                </a:lnTo>
                <a:lnTo>
                  <a:pt x="61594" y="41783"/>
                </a:lnTo>
                <a:lnTo>
                  <a:pt x="63627" y="29210"/>
                </a:lnTo>
                <a:lnTo>
                  <a:pt x="76571" y="29210"/>
                </a:lnTo>
                <a:lnTo>
                  <a:pt x="81406" y="0"/>
                </a:lnTo>
                <a:close/>
              </a:path>
              <a:path w="433070" h="121920">
                <a:moveTo>
                  <a:pt x="63627" y="29210"/>
                </a:moveTo>
                <a:lnTo>
                  <a:pt x="61594" y="41783"/>
                </a:lnTo>
                <a:lnTo>
                  <a:pt x="74146" y="43861"/>
                </a:lnTo>
                <a:lnTo>
                  <a:pt x="76226" y="31296"/>
                </a:lnTo>
                <a:lnTo>
                  <a:pt x="63627" y="29210"/>
                </a:lnTo>
                <a:close/>
              </a:path>
              <a:path w="433070" h="121920">
                <a:moveTo>
                  <a:pt x="76571" y="29210"/>
                </a:moveTo>
                <a:lnTo>
                  <a:pt x="63627" y="29210"/>
                </a:lnTo>
                <a:lnTo>
                  <a:pt x="76226" y="31296"/>
                </a:lnTo>
                <a:lnTo>
                  <a:pt x="76571" y="29210"/>
                </a:lnTo>
                <a:close/>
              </a:path>
            </a:pathLst>
          </a:custGeom>
          <a:solidFill>
            <a:srgbClr val="000000"/>
          </a:solidFill>
        </p:spPr>
        <p:txBody>
          <a:bodyPr wrap="square" lIns="0" tIns="0" rIns="0" bIns="0" rtlCol="0"/>
          <a:lstStyle/>
          <a:p>
            <a:endParaRPr/>
          </a:p>
        </p:txBody>
      </p:sp>
      <p:sp>
        <p:nvSpPr>
          <p:cNvPr id="31" name="object 31"/>
          <p:cNvSpPr/>
          <p:nvPr/>
        </p:nvSpPr>
        <p:spPr>
          <a:xfrm>
            <a:off x="3857244" y="2932176"/>
            <a:ext cx="76200" cy="360045"/>
          </a:xfrm>
          <a:custGeom>
            <a:avLst/>
            <a:gdLst/>
            <a:ahLst/>
            <a:cxnLst/>
            <a:rect l="l" t="t" r="r" b="b"/>
            <a:pathLst>
              <a:path w="76200" h="360045">
                <a:moveTo>
                  <a:pt x="31750" y="283463"/>
                </a:moveTo>
                <a:lnTo>
                  <a:pt x="0" y="283463"/>
                </a:lnTo>
                <a:lnTo>
                  <a:pt x="38100" y="359663"/>
                </a:lnTo>
                <a:lnTo>
                  <a:pt x="69850" y="296163"/>
                </a:lnTo>
                <a:lnTo>
                  <a:pt x="31750" y="296163"/>
                </a:lnTo>
                <a:lnTo>
                  <a:pt x="31750" y="283463"/>
                </a:lnTo>
                <a:close/>
              </a:path>
              <a:path w="76200" h="360045">
                <a:moveTo>
                  <a:pt x="44450" y="63500"/>
                </a:moveTo>
                <a:lnTo>
                  <a:pt x="31750" y="63500"/>
                </a:lnTo>
                <a:lnTo>
                  <a:pt x="31750" y="296163"/>
                </a:lnTo>
                <a:lnTo>
                  <a:pt x="44450" y="296163"/>
                </a:lnTo>
                <a:lnTo>
                  <a:pt x="44450" y="63500"/>
                </a:lnTo>
                <a:close/>
              </a:path>
              <a:path w="76200" h="360045">
                <a:moveTo>
                  <a:pt x="76200" y="283463"/>
                </a:moveTo>
                <a:lnTo>
                  <a:pt x="44450" y="283463"/>
                </a:lnTo>
                <a:lnTo>
                  <a:pt x="44450" y="296163"/>
                </a:lnTo>
                <a:lnTo>
                  <a:pt x="69850" y="296163"/>
                </a:lnTo>
                <a:lnTo>
                  <a:pt x="76200" y="283463"/>
                </a:lnTo>
                <a:close/>
              </a:path>
              <a:path w="76200" h="360045">
                <a:moveTo>
                  <a:pt x="38100" y="0"/>
                </a:moveTo>
                <a:lnTo>
                  <a:pt x="0" y="76200"/>
                </a:lnTo>
                <a:lnTo>
                  <a:pt x="31750" y="76200"/>
                </a:lnTo>
                <a:lnTo>
                  <a:pt x="31750" y="63500"/>
                </a:lnTo>
                <a:lnTo>
                  <a:pt x="69850" y="63500"/>
                </a:lnTo>
                <a:lnTo>
                  <a:pt x="38100" y="0"/>
                </a:lnTo>
                <a:close/>
              </a:path>
              <a:path w="76200" h="360045">
                <a:moveTo>
                  <a:pt x="69850" y="63500"/>
                </a:moveTo>
                <a:lnTo>
                  <a:pt x="44450" y="63500"/>
                </a:lnTo>
                <a:lnTo>
                  <a:pt x="44450" y="76200"/>
                </a:lnTo>
                <a:lnTo>
                  <a:pt x="76200" y="76200"/>
                </a:lnTo>
                <a:lnTo>
                  <a:pt x="69850" y="63500"/>
                </a:lnTo>
                <a:close/>
              </a:path>
            </a:pathLst>
          </a:custGeom>
          <a:solidFill>
            <a:schemeClr val="tx1"/>
          </a:solidFill>
        </p:spPr>
        <p:txBody>
          <a:bodyPr wrap="square" lIns="0" tIns="0" rIns="0" bIns="0" rtlCol="0"/>
          <a:lstStyle/>
          <a:p>
            <a:endParaRPr/>
          </a:p>
        </p:txBody>
      </p:sp>
      <p:sp>
        <p:nvSpPr>
          <p:cNvPr id="32" name="object 32"/>
          <p:cNvSpPr/>
          <p:nvPr/>
        </p:nvSpPr>
        <p:spPr>
          <a:xfrm>
            <a:off x="3462528" y="3928871"/>
            <a:ext cx="323215" cy="287020"/>
          </a:xfrm>
          <a:custGeom>
            <a:avLst/>
            <a:gdLst/>
            <a:ahLst/>
            <a:cxnLst/>
            <a:rect l="l" t="t" r="r" b="b"/>
            <a:pathLst>
              <a:path w="323214" h="287020">
                <a:moveTo>
                  <a:pt x="31750" y="207454"/>
                </a:moveTo>
                <a:lnTo>
                  <a:pt x="0" y="286511"/>
                </a:lnTo>
                <a:lnTo>
                  <a:pt x="82296" y="264464"/>
                </a:lnTo>
                <a:lnTo>
                  <a:pt x="68705" y="249135"/>
                </a:lnTo>
                <a:lnTo>
                  <a:pt x="51688" y="249135"/>
                </a:lnTo>
                <a:lnTo>
                  <a:pt x="43307" y="239623"/>
                </a:lnTo>
                <a:lnTo>
                  <a:pt x="52804" y="231201"/>
                </a:lnTo>
                <a:lnTo>
                  <a:pt x="31750" y="207454"/>
                </a:lnTo>
                <a:close/>
              </a:path>
              <a:path w="323214" h="287020">
                <a:moveTo>
                  <a:pt x="52804" y="231201"/>
                </a:moveTo>
                <a:lnTo>
                  <a:pt x="43307" y="239623"/>
                </a:lnTo>
                <a:lnTo>
                  <a:pt x="51688" y="249135"/>
                </a:lnTo>
                <a:lnTo>
                  <a:pt x="61215" y="240688"/>
                </a:lnTo>
                <a:lnTo>
                  <a:pt x="52804" y="231201"/>
                </a:lnTo>
                <a:close/>
              </a:path>
              <a:path w="323214" h="287020">
                <a:moveTo>
                  <a:pt x="61215" y="240688"/>
                </a:moveTo>
                <a:lnTo>
                  <a:pt x="51688" y="249135"/>
                </a:lnTo>
                <a:lnTo>
                  <a:pt x="68705" y="249135"/>
                </a:lnTo>
                <a:lnTo>
                  <a:pt x="61215" y="240688"/>
                </a:lnTo>
                <a:close/>
              </a:path>
              <a:path w="323214" h="287020">
                <a:moveTo>
                  <a:pt x="261872" y="45823"/>
                </a:moveTo>
                <a:lnTo>
                  <a:pt x="52804" y="231201"/>
                </a:lnTo>
                <a:lnTo>
                  <a:pt x="61215" y="240688"/>
                </a:lnTo>
                <a:lnTo>
                  <a:pt x="270283" y="55310"/>
                </a:lnTo>
                <a:lnTo>
                  <a:pt x="261872" y="45823"/>
                </a:lnTo>
                <a:close/>
              </a:path>
              <a:path w="323214" h="287020">
                <a:moveTo>
                  <a:pt x="308077" y="37376"/>
                </a:moveTo>
                <a:lnTo>
                  <a:pt x="271399" y="37376"/>
                </a:lnTo>
                <a:lnTo>
                  <a:pt x="279781" y="46888"/>
                </a:lnTo>
                <a:lnTo>
                  <a:pt x="270283" y="55310"/>
                </a:lnTo>
                <a:lnTo>
                  <a:pt x="291338" y="79057"/>
                </a:lnTo>
                <a:lnTo>
                  <a:pt x="308077" y="37376"/>
                </a:lnTo>
                <a:close/>
              </a:path>
              <a:path w="323214" h="287020">
                <a:moveTo>
                  <a:pt x="271399" y="37376"/>
                </a:moveTo>
                <a:lnTo>
                  <a:pt x="261872" y="45823"/>
                </a:lnTo>
                <a:lnTo>
                  <a:pt x="270283" y="55310"/>
                </a:lnTo>
                <a:lnTo>
                  <a:pt x="279781" y="46888"/>
                </a:lnTo>
                <a:lnTo>
                  <a:pt x="271399" y="37376"/>
                </a:lnTo>
                <a:close/>
              </a:path>
              <a:path w="323214" h="287020">
                <a:moveTo>
                  <a:pt x="323088" y="0"/>
                </a:moveTo>
                <a:lnTo>
                  <a:pt x="240792" y="22047"/>
                </a:lnTo>
                <a:lnTo>
                  <a:pt x="261872" y="45823"/>
                </a:lnTo>
                <a:lnTo>
                  <a:pt x="271399" y="37376"/>
                </a:lnTo>
                <a:lnTo>
                  <a:pt x="308077" y="37376"/>
                </a:lnTo>
                <a:lnTo>
                  <a:pt x="323088" y="0"/>
                </a:lnTo>
                <a:close/>
              </a:path>
            </a:pathLst>
          </a:custGeom>
          <a:solidFill>
            <a:schemeClr val="tx1"/>
          </a:solidFill>
        </p:spPr>
        <p:txBody>
          <a:bodyPr wrap="square" lIns="0" tIns="0" rIns="0" bIns="0" rtlCol="0"/>
          <a:lstStyle/>
          <a:p>
            <a:endParaRPr/>
          </a:p>
        </p:txBody>
      </p:sp>
      <p:sp>
        <p:nvSpPr>
          <p:cNvPr id="36" name="object 36"/>
          <p:cNvSpPr/>
          <p:nvPr/>
        </p:nvSpPr>
        <p:spPr>
          <a:xfrm>
            <a:off x="4111752" y="2859023"/>
            <a:ext cx="576580" cy="649605"/>
          </a:xfrm>
          <a:custGeom>
            <a:avLst/>
            <a:gdLst/>
            <a:ahLst/>
            <a:cxnLst/>
            <a:rect l="l" t="t" r="r" b="b"/>
            <a:pathLst>
              <a:path w="576579" h="649604">
                <a:moveTo>
                  <a:pt x="520746" y="596381"/>
                </a:moveTo>
                <a:lnTo>
                  <a:pt x="496950" y="617474"/>
                </a:lnTo>
                <a:lnTo>
                  <a:pt x="576072" y="649224"/>
                </a:lnTo>
                <a:lnTo>
                  <a:pt x="564443" y="605917"/>
                </a:lnTo>
                <a:lnTo>
                  <a:pt x="529209" y="605917"/>
                </a:lnTo>
                <a:lnTo>
                  <a:pt x="520746" y="596381"/>
                </a:lnTo>
                <a:close/>
              </a:path>
              <a:path w="576579" h="649604">
                <a:moveTo>
                  <a:pt x="530240" y="587965"/>
                </a:moveTo>
                <a:lnTo>
                  <a:pt x="520746" y="596381"/>
                </a:lnTo>
                <a:lnTo>
                  <a:pt x="529209" y="605917"/>
                </a:lnTo>
                <a:lnTo>
                  <a:pt x="538734" y="597534"/>
                </a:lnTo>
                <a:lnTo>
                  <a:pt x="530240" y="587965"/>
                </a:lnTo>
                <a:close/>
              </a:path>
              <a:path w="576579" h="649604">
                <a:moveTo>
                  <a:pt x="553974" y="566927"/>
                </a:moveTo>
                <a:lnTo>
                  <a:pt x="530240" y="587965"/>
                </a:lnTo>
                <a:lnTo>
                  <a:pt x="538734" y="597534"/>
                </a:lnTo>
                <a:lnTo>
                  <a:pt x="529209" y="605917"/>
                </a:lnTo>
                <a:lnTo>
                  <a:pt x="564443" y="605917"/>
                </a:lnTo>
                <a:lnTo>
                  <a:pt x="553974" y="566927"/>
                </a:lnTo>
                <a:close/>
              </a:path>
              <a:path w="576579" h="649604">
                <a:moveTo>
                  <a:pt x="55325" y="52842"/>
                </a:moveTo>
                <a:lnTo>
                  <a:pt x="45831" y="61258"/>
                </a:lnTo>
                <a:lnTo>
                  <a:pt x="520746" y="596381"/>
                </a:lnTo>
                <a:lnTo>
                  <a:pt x="530240" y="587965"/>
                </a:lnTo>
                <a:lnTo>
                  <a:pt x="55325" y="52842"/>
                </a:lnTo>
                <a:close/>
              </a:path>
              <a:path w="576579" h="649604">
                <a:moveTo>
                  <a:pt x="0" y="0"/>
                </a:moveTo>
                <a:lnTo>
                  <a:pt x="22098" y="82295"/>
                </a:lnTo>
                <a:lnTo>
                  <a:pt x="45831" y="61258"/>
                </a:lnTo>
                <a:lnTo>
                  <a:pt x="37337" y="51688"/>
                </a:lnTo>
                <a:lnTo>
                  <a:pt x="46862" y="43306"/>
                </a:lnTo>
                <a:lnTo>
                  <a:pt x="66083" y="43306"/>
                </a:lnTo>
                <a:lnTo>
                  <a:pt x="79121" y="31750"/>
                </a:lnTo>
                <a:lnTo>
                  <a:pt x="0" y="0"/>
                </a:lnTo>
                <a:close/>
              </a:path>
              <a:path w="576579" h="649604">
                <a:moveTo>
                  <a:pt x="46862" y="43306"/>
                </a:moveTo>
                <a:lnTo>
                  <a:pt x="37337" y="51688"/>
                </a:lnTo>
                <a:lnTo>
                  <a:pt x="45831" y="61258"/>
                </a:lnTo>
                <a:lnTo>
                  <a:pt x="55325" y="52842"/>
                </a:lnTo>
                <a:lnTo>
                  <a:pt x="46862" y="43306"/>
                </a:lnTo>
                <a:close/>
              </a:path>
              <a:path w="576579" h="649604">
                <a:moveTo>
                  <a:pt x="66083" y="43306"/>
                </a:moveTo>
                <a:lnTo>
                  <a:pt x="46862" y="43306"/>
                </a:lnTo>
                <a:lnTo>
                  <a:pt x="55325" y="52842"/>
                </a:lnTo>
                <a:lnTo>
                  <a:pt x="66083" y="43306"/>
                </a:lnTo>
                <a:close/>
              </a:path>
            </a:pathLst>
          </a:custGeom>
          <a:solidFill>
            <a:srgbClr val="000000"/>
          </a:solidFill>
        </p:spPr>
        <p:txBody>
          <a:bodyPr wrap="square" lIns="0" tIns="0" rIns="0" bIns="0" rtlCol="0"/>
          <a:lstStyle/>
          <a:p>
            <a:endParaRPr/>
          </a:p>
        </p:txBody>
      </p:sp>
      <p:sp>
        <p:nvSpPr>
          <p:cNvPr id="38" name="object 38"/>
          <p:cNvSpPr/>
          <p:nvPr/>
        </p:nvSpPr>
        <p:spPr>
          <a:xfrm>
            <a:off x="1536191" y="2514600"/>
            <a:ext cx="630935" cy="664463"/>
          </a:xfrm>
          <a:prstGeom prst="rect">
            <a:avLst/>
          </a:prstGeom>
          <a:blipFill>
            <a:blip r:embed="rId5" cstate="print"/>
            <a:stretch>
              <a:fillRect/>
            </a:stretch>
          </a:blipFill>
        </p:spPr>
        <p:txBody>
          <a:bodyPr wrap="square" lIns="0" tIns="0" rIns="0" bIns="0" rtlCol="0"/>
          <a:lstStyle/>
          <a:p>
            <a:endParaRPr/>
          </a:p>
        </p:txBody>
      </p:sp>
      <p:sp>
        <p:nvSpPr>
          <p:cNvPr id="40" name="object 40"/>
          <p:cNvSpPr/>
          <p:nvPr/>
        </p:nvSpPr>
        <p:spPr>
          <a:xfrm>
            <a:off x="3508247" y="2225039"/>
            <a:ext cx="603503" cy="633984"/>
          </a:xfrm>
          <a:prstGeom prst="rect">
            <a:avLst/>
          </a:prstGeom>
          <a:blipFill>
            <a:blip r:embed="rId5" cstate="print"/>
            <a:stretch>
              <a:fillRect/>
            </a:stretch>
          </a:blipFill>
        </p:spPr>
        <p:txBody>
          <a:bodyPr wrap="square" lIns="0" tIns="0" rIns="0" bIns="0" rtlCol="0"/>
          <a:lstStyle/>
          <a:p>
            <a:endParaRPr/>
          </a:p>
        </p:txBody>
      </p:sp>
      <p:sp>
        <p:nvSpPr>
          <p:cNvPr id="43" name="object 43"/>
          <p:cNvSpPr/>
          <p:nvPr/>
        </p:nvSpPr>
        <p:spPr>
          <a:xfrm>
            <a:off x="2500883" y="3089148"/>
            <a:ext cx="603504" cy="635507"/>
          </a:xfrm>
          <a:prstGeom prst="rect">
            <a:avLst/>
          </a:prstGeom>
          <a:blipFill>
            <a:blip r:embed="rId5" cstate="print"/>
            <a:stretch>
              <a:fillRect/>
            </a:stretch>
          </a:blipFill>
        </p:spPr>
        <p:txBody>
          <a:bodyPr wrap="square" lIns="0" tIns="0" rIns="0" bIns="0" rtlCol="0"/>
          <a:lstStyle/>
          <a:p>
            <a:endParaRPr/>
          </a:p>
        </p:txBody>
      </p:sp>
      <p:sp>
        <p:nvSpPr>
          <p:cNvPr id="44" name="object 44"/>
          <p:cNvSpPr/>
          <p:nvPr/>
        </p:nvSpPr>
        <p:spPr>
          <a:xfrm>
            <a:off x="3535679" y="3291840"/>
            <a:ext cx="603503" cy="635508"/>
          </a:xfrm>
          <a:prstGeom prst="rect">
            <a:avLst/>
          </a:prstGeom>
          <a:blipFill>
            <a:blip r:embed="rId5" cstate="print"/>
            <a:stretch>
              <a:fillRect/>
            </a:stretch>
          </a:blipFill>
        </p:spPr>
        <p:txBody>
          <a:bodyPr wrap="square" lIns="0" tIns="0" rIns="0" bIns="0" rtlCol="0"/>
          <a:lstStyle/>
          <a:p>
            <a:endParaRPr/>
          </a:p>
        </p:txBody>
      </p:sp>
      <p:sp>
        <p:nvSpPr>
          <p:cNvPr id="45" name="object 45"/>
          <p:cNvSpPr/>
          <p:nvPr/>
        </p:nvSpPr>
        <p:spPr>
          <a:xfrm>
            <a:off x="4500371" y="3520440"/>
            <a:ext cx="603503" cy="635508"/>
          </a:xfrm>
          <a:prstGeom prst="rect">
            <a:avLst/>
          </a:prstGeom>
          <a:blipFill>
            <a:blip r:embed="rId5" cstate="print"/>
            <a:stretch>
              <a:fillRect/>
            </a:stretch>
          </a:blipFill>
        </p:spPr>
        <p:txBody>
          <a:bodyPr wrap="square" lIns="0" tIns="0" rIns="0" bIns="0" rtlCol="0"/>
          <a:lstStyle/>
          <a:p>
            <a:endParaRPr/>
          </a:p>
        </p:txBody>
      </p:sp>
      <p:sp>
        <p:nvSpPr>
          <p:cNvPr id="46" name="object 46"/>
          <p:cNvSpPr/>
          <p:nvPr/>
        </p:nvSpPr>
        <p:spPr>
          <a:xfrm>
            <a:off x="2887979" y="4215384"/>
            <a:ext cx="603504" cy="635508"/>
          </a:xfrm>
          <a:prstGeom prst="rect">
            <a:avLst/>
          </a:prstGeom>
          <a:blipFill>
            <a:blip r:embed="rId5" cstate="print"/>
            <a:stretch>
              <a:fillRect/>
            </a:stretch>
          </a:blipFill>
        </p:spPr>
        <p:txBody>
          <a:bodyPr wrap="square" lIns="0" tIns="0" rIns="0" bIns="0" rtlCol="0"/>
          <a:lstStyle/>
          <a:p>
            <a:endParaRPr/>
          </a:p>
        </p:txBody>
      </p:sp>
      <p:sp>
        <p:nvSpPr>
          <p:cNvPr id="48" name="object 48"/>
          <p:cNvSpPr/>
          <p:nvPr/>
        </p:nvSpPr>
        <p:spPr>
          <a:xfrm>
            <a:off x="490727" y="3579876"/>
            <a:ext cx="603504" cy="635508"/>
          </a:xfrm>
          <a:prstGeom prst="rect">
            <a:avLst/>
          </a:prstGeom>
          <a:blipFill>
            <a:blip r:embed="rId5" cstate="print"/>
            <a:stretch>
              <a:fillRect/>
            </a:stretch>
          </a:blipFill>
        </p:spPr>
        <p:txBody>
          <a:bodyPr wrap="square" lIns="0" tIns="0" rIns="0" bIns="0" rtlCol="0"/>
          <a:lstStyle/>
          <a:p>
            <a:endParaRPr/>
          </a:p>
        </p:txBody>
      </p:sp>
      <p:sp>
        <p:nvSpPr>
          <p:cNvPr id="49" name="object 49"/>
          <p:cNvSpPr/>
          <p:nvPr/>
        </p:nvSpPr>
        <p:spPr>
          <a:xfrm>
            <a:off x="1635251" y="4143755"/>
            <a:ext cx="603504" cy="633984"/>
          </a:xfrm>
          <a:prstGeom prst="rect">
            <a:avLst/>
          </a:prstGeom>
          <a:blipFill>
            <a:blip r:embed="rId5" cstate="print"/>
            <a:stretch>
              <a:fillRect/>
            </a:stretch>
          </a:blipFill>
        </p:spPr>
        <p:txBody>
          <a:bodyPr wrap="square" lIns="0" tIns="0" rIns="0" bIns="0" rtlCol="0"/>
          <a:lstStyle/>
          <a:p>
            <a:endParaRPr/>
          </a:p>
        </p:txBody>
      </p:sp>
      <p:sp>
        <p:nvSpPr>
          <p:cNvPr id="50" name="object 50"/>
          <p:cNvSpPr/>
          <p:nvPr/>
        </p:nvSpPr>
        <p:spPr>
          <a:xfrm>
            <a:off x="139673" y="131237"/>
            <a:ext cx="873251" cy="1389126"/>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4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52043" y="1713433"/>
            <a:ext cx="7048500" cy="505908"/>
          </a:xfrm>
          <a:prstGeom prst="rect">
            <a:avLst/>
          </a:prstGeom>
        </p:spPr>
        <p:txBody>
          <a:bodyPr vert="horz" wrap="square" lIns="0" tIns="13335" rIns="0" bIns="0" rtlCol="0">
            <a:spAutoFit/>
          </a:bodyPr>
          <a:lstStyle/>
          <a:p>
            <a:pPr marL="12700" marR="5080">
              <a:lnSpc>
                <a:spcPct val="100000"/>
              </a:lnSpc>
              <a:spcBef>
                <a:spcPts val="105"/>
              </a:spcBef>
            </a:pPr>
            <a:r>
              <a:rPr lang="en-US" sz="3200" spc="105" dirty="0" err="1">
                <a:solidFill>
                  <a:srgbClr val="585858"/>
                </a:solidFill>
              </a:rPr>
              <a:t>Giới</a:t>
            </a:r>
            <a:r>
              <a:rPr lang="en-US" sz="3200" spc="105" dirty="0">
                <a:solidFill>
                  <a:srgbClr val="585858"/>
                </a:solidFill>
              </a:rPr>
              <a:t> </a:t>
            </a:r>
            <a:r>
              <a:rPr lang="en-US" sz="3200" spc="105" dirty="0" err="1">
                <a:solidFill>
                  <a:srgbClr val="585858"/>
                </a:solidFill>
              </a:rPr>
              <a:t>thiệu</a:t>
            </a:r>
            <a:r>
              <a:rPr lang="en-US" sz="3200" spc="105" dirty="0">
                <a:solidFill>
                  <a:srgbClr val="585858"/>
                </a:solidFill>
              </a:rPr>
              <a:t> </a:t>
            </a:r>
            <a:r>
              <a:rPr lang="en-US" sz="3200" spc="105" dirty="0" err="1">
                <a:solidFill>
                  <a:srgbClr val="585858"/>
                </a:solidFill>
              </a:rPr>
              <a:t>về</a:t>
            </a:r>
            <a:r>
              <a:rPr lang="en-US" sz="3200" spc="105" dirty="0">
                <a:solidFill>
                  <a:srgbClr val="585858"/>
                </a:solidFill>
              </a:rPr>
              <a:t> </a:t>
            </a:r>
            <a:r>
              <a:rPr lang="en-US" sz="3200" spc="105" dirty="0" err="1">
                <a:solidFill>
                  <a:srgbClr val="585858"/>
                </a:solidFill>
              </a:rPr>
              <a:t>sản</a:t>
            </a:r>
            <a:r>
              <a:rPr lang="en-US" sz="3200" spc="105" dirty="0">
                <a:solidFill>
                  <a:srgbClr val="585858"/>
                </a:solidFill>
              </a:rPr>
              <a:t> </a:t>
            </a:r>
            <a:r>
              <a:rPr lang="en-US" sz="3200" spc="105" dirty="0" err="1">
                <a:solidFill>
                  <a:srgbClr val="585858"/>
                </a:solidFill>
              </a:rPr>
              <a:t>phẩm</a:t>
            </a:r>
            <a:endParaRPr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9985" y="137241"/>
            <a:ext cx="4678884" cy="227626"/>
          </a:xfrm>
          <a:prstGeom prst="rect">
            <a:avLst/>
          </a:prstGeom>
        </p:spPr>
        <p:txBody>
          <a:bodyPr vert="horz" wrap="square" lIns="0" tIns="12065" rIns="0" bIns="0" rtlCol="0">
            <a:spAutoFit/>
          </a:bodyPr>
          <a:lstStyle/>
          <a:p>
            <a:pPr marL="12700">
              <a:lnSpc>
                <a:spcPct val="100000"/>
              </a:lnSpc>
              <a:spcBef>
                <a:spcPts val="95"/>
              </a:spcBef>
            </a:pPr>
            <a:r>
              <a:rPr lang="en-US" sz="1400" b="1" spc="165" dirty="0" err="1">
                <a:solidFill>
                  <a:srgbClr val="404040"/>
                </a:solidFill>
                <a:latin typeface="Times New Roman" panose="02020603050405020304" pitchFamily="18" charset="0"/>
                <a:cs typeface="Times New Roman" panose="02020603050405020304" pitchFamily="18" charset="0"/>
              </a:rPr>
              <a:t>I.Bộ</a:t>
            </a:r>
            <a:r>
              <a:rPr lang="en-US" sz="1400" b="1" spc="165" dirty="0">
                <a:solidFill>
                  <a:srgbClr val="404040"/>
                </a:solidFill>
                <a:latin typeface="Times New Roman" panose="02020603050405020304" pitchFamily="18" charset="0"/>
                <a:cs typeface="Times New Roman" panose="02020603050405020304" pitchFamily="18" charset="0"/>
              </a:rPr>
              <a:t> </a:t>
            </a:r>
            <a:r>
              <a:rPr lang="en-US" sz="1400" b="1" spc="165" dirty="0" err="1">
                <a:solidFill>
                  <a:srgbClr val="404040"/>
                </a:solidFill>
                <a:latin typeface="Times New Roman" panose="02020603050405020304" pitchFamily="18" charset="0"/>
                <a:cs typeface="Times New Roman" panose="02020603050405020304" pitchFamily="18" charset="0"/>
              </a:rPr>
              <a:t>điều</a:t>
            </a:r>
            <a:r>
              <a:rPr lang="en-US" sz="1400" b="1" spc="165" dirty="0">
                <a:solidFill>
                  <a:srgbClr val="404040"/>
                </a:solidFill>
                <a:latin typeface="Times New Roman" panose="02020603050405020304" pitchFamily="18" charset="0"/>
                <a:cs typeface="Times New Roman" panose="02020603050405020304" pitchFamily="18" charset="0"/>
              </a:rPr>
              <a:t> </a:t>
            </a:r>
            <a:r>
              <a:rPr lang="en-US" sz="1400" b="1" spc="165" dirty="0" err="1">
                <a:solidFill>
                  <a:srgbClr val="404040"/>
                </a:solidFill>
                <a:latin typeface="Times New Roman" panose="02020603050405020304" pitchFamily="18" charset="0"/>
                <a:cs typeface="Times New Roman" panose="02020603050405020304" pitchFamily="18" charset="0"/>
              </a:rPr>
              <a:t>khiển</a:t>
            </a:r>
            <a:r>
              <a:rPr lang="en-US" sz="1400" b="1" spc="165" dirty="0">
                <a:solidFill>
                  <a:srgbClr val="404040"/>
                </a:solidFill>
                <a:latin typeface="Times New Roman" panose="02020603050405020304" pitchFamily="18" charset="0"/>
                <a:cs typeface="Times New Roman" panose="02020603050405020304" pitchFamily="18" charset="0"/>
              </a:rPr>
              <a:t> </a:t>
            </a:r>
            <a:r>
              <a:rPr lang="en-US" sz="1400" b="1" spc="165" dirty="0" err="1">
                <a:solidFill>
                  <a:srgbClr val="404040"/>
                </a:solidFill>
                <a:latin typeface="Times New Roman" panose="02020603050405020304" pitchFamily="18" charset="0"/>
                <a:cs typeface="Times New Roman" panose="02020603050405020304" pitchFamily="18" charset="0"/>
              </a:rPr>
              <a:t>trung</a:t>
            </a:r>
            <a:r>
              <a:rPr lang="en-US" sz="1400" b="1" spc="165" dirty="0">
                <a:solidFill>
                  <a:srgbClr val="404040"/>
                </a:solidFill>
                <a:latin typeface="Times New Roman" panose="02020603050405020304" pitchFamily="18" charset="0"/>
                <a:cs typeface="Times New Roman" panose="02020603050405020304" pitchFamily="18" charset="0"/>
              </a:rPr>
              <a:t> </a:t>
            </a:r>
            <a:r>
              <a:rPr lang="en-US" sz="1400" b="1" spc="165" dirty="0" err="1">
                <a:solidFill>
                  <a:srgbClr val="404040"/>
                </a:solidFill>
                <a:latin typeface="Times New Roman" panose="02020603050405020304" pitchFamily="18" charset="0"/>
                <a:cs typeface="Times New Roman" panose="02020603050405020304" pitchFamily="18" charset="0"/>
              </a:rPr>
              <a:t>tâm</a:t>
            </a:r>
            <a:endParaRPr sz="1400" b="1" dirty="0">
              <a:latin typeface="Times New Roman" panose="02020603050405020304" pitchFamily="18" charset="0"/>
              <a:cs typeface="Times New Roman" panose="02020603050405020304" pitchFamily="18" charset="0"/>
            </a:endParaRPr>
          </a:p>
        </p:txBody>
      </p:sp>
      <p:sp>
        <p:nvSpPr>
          <p:cNvPr id="9" name="object 9"/>
          <p:cNvSpPr/>
          <p:nvPr/>
        </p:nvSpPr>
        <p:spPr>
          <a:xfrm>
            <a:off x="1066801" y="669519"/>
            <a:ext cx="1905000" cy="1508160"/>
          </a:xfrm>
          <a:prstGeom prst="rect">
            <a:avLst/>
          </a:prstGeom>
          <a:blipFill>
            <a:blip r:embed="rId3" cstate="print"/>
            <a:stretch>
              <a:fillRect/>
            </a:stretch>
          </a:blipFill>
        </p:spPr>
        <p:txBody>
          <a:bodyPr wrap="square" lIns="0" tIns="0" rIns="0" bIns="0" rtlCol="0"/>
          <a:lstStyle/>
          <a:p>
            <a:endParaRPr sz="1200">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508927" y="2762780"/>
            <a:ext cx="3438525" cy="1591380"/>
            <a:chOff x="508927" y="2762780"/>
            <a:chExt cx="3438525" cy="1591380"/>
          </a:xfrm>
        </p:grpSpPr>
        <p:sp>
          <p:nvSpPr>
            <p:cNvPr id="3" name="object 3"/>
            <p:cNvSpPr txBox="1"/>
            <p:nvPr/>
          </p:nvSpPr>
          <p:spPr>
            <a:xfrm>
              <a:off x="508927" y="3086191"/>
              <a:ext cx="3121180" cy="566822"/>
            </a:xfrm>
            <a:prstGeom prst="rect">
              <a:avLst/>
            </a:prstGeom>
          </p:spPr>
          <p:txBody>
            <a:bodyPr vert="horz" wrap="square" lIns="0" tIns="12700" rIns="0" bIns="0" rtlCol="0">
              <a:spAutoFit/>
            </a:bodyPr>
            <a:lstStyle/>
            <a:p>
              <a:pPr marL="184785" indent="-172085">
                <a:lnSpc>
                  <a:spcPct val="100000"/>
                </a:lnSpc>
                <a:spcBef>
                  <a:spcPts val="100"/>
                </a:spcBef>
                <a:buFont typeface="Wingdings"/>
                <a:buChar char=""/>
                <a:tabLst>
                  <a:tab pos="185420" algn="l"/>
                </a:tabLst>
              </a:pPr>
              <a:r>
                <a:rPr lang="vi-VN" sz="1200" dirty="0">
                  <a:latin typeface="Times New Roman" panose="02020603050405020304" pitchFamily="18" charset="0"/>
                  <a:cs typeface="Times New Roman" panose="02020603050405020304" pitchFamily="18" charset="0"/>
                </a:rPr>
                <a:t>Mini hub được phát triển cơ sở</a:t>
              </a:r>
              <a:r>
                <a:rPr lang="en-US" sz="1200" dirty="0">
                  <a:latin typeface="Times New Roman" panose="02020603050405020304" pitchFamily="18" charset="0"/>
                  <a:cs typeface="Times New Roman" panose="02020603050405020304" pitchFamily="18" charset="0"/>
                </a:rPr>
                <a:t> </a:t>
              </a:r>
              <a:r>
                <a:rPr lang="vi-VN" sz="1200" dirty="0">
                  <a:latin typeface="Times New Roman" panose="02020603050405020304" pitchFamily="18" charset="0"/>
                  <a:cs typeface="Times New Roman" panose="02020603050405020304" pitchFamily="18" charset="0"/>
                </a:rPr>
                <a:t>trên giao thức ZigBee, bộ não 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thống</a:t>
              </a:r>
              <a:r>
                <a:rPr lang="vi-VN" sz="1200" dirty="0">
                  <a:latin typeface="Times New Roman" panose="02020603050405020304" pitchFamily="18" charset="0"/>
                  <a:cs typeface="Times New Roman" panose="02020603050405020304" pitchFamily="18" charset="0"/>
                </a:rPr>
                <a:t> nhà thông minh Orvibo.</a:t>
              </a:r>
              <a:endParaRPr sz="1200" dirty="0">
                <a:latin typeface="Times New Roman" panose="02020603050405020304" pitchFamily="18" charset="0"/>
                <a:cs typeface="Times New Roman" panose="02020603050405020304" pitchFamily="18" charset="0"/>
              </a:endParaRPr>
            </a:p>
          </p:txBody>
        </p:sp>
        <p:sp>
          <p:nvSpPr>
            <p:cNvPr id="4" name="object 4"/>
            <p:cNvSpPr txBox="1"/>
            <p:nvPr/>
          </p:nvSpPr>
          <p:spPr>
            <a:xfrm>
              <a:off x="508927" y="3676704"/>
              <a:ext cx="3118359" cy="382156"/>
            </a:xfrm>
            <a:prstGeom prst="rect">
              <a:avLst/>
            </a:prstGeom>
          </p:spPr>
          <p:txBody>
            <a:bodyPr vert="horz" wrap="square" lIns="0" tIns="12700" rIns="0" bIns="0" rtlCol="0">
              <a:spAutoFit/>
            </a:bodyPr>
            <a:lstStyle/>
            <a:p>
              <a:pPr marL="184785" indent="-172085">
                <a:lnSpc>
                  <a:spcPct val="100000"/>
                </a:lnSpc>
                <a:spcBef>
                  <a:spcPts val="100"/>
                </a:spcBef>
                <a:buFont typeface="Wingdings"/>
                <a:buChar char=""/>
                <a:tabLst>
                  <a:tab pos="185420" algn="l"/>
                </a:tabLst>
              </a:pPr>
              <a:r>
                <a:rPr lang="en-US" sz="1200" dirty="0">
                  <a:latin typeface="Times New Roman" panose="02020603050405020304" pitchFamily="18" charset="0"/>
                  <a:cs typeface="Times New Roman" panose="02020603050405020304" pitchFamily="18" charset="0"/>
                </a:rPr>
                <a:t>Mini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Ethernet,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LAN </a:t>
              </a:r>
              <a:r>
                <a:rPr lang="en-US" sz="1200" dirty="0" err="1">
                  <a:latin typeface="Times New Roman" panose="02020603050405020304" pitchFamily="18" charset="0"/>
                  <a:cs typeface="Times New Roman" panose="02020603050405020304" pitchFamily="18" charset="0"/>
                </a:rPr>
                <a:t>hoặc</a:t>
              </a:r>
              <a:r>
                <a:rPr lang="en-US" sz="1200" dirty="0">
                  <a:latin typeface="Times New Roman" panose="02020603050405020304" pitchFamily="18" charset="0"/>
                  <a:cs typeface="Times New Roman" panose="02020603050405020304" pitchFamily="18" charset="0"/>
                </a:rPr>
                <a:t> WAN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giao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thức</a:t>
              </a:r>
              <a:r>
                <a:rPr lang="en-US" sz="1200" dirty="0">
                  <a:latin typeface="Times New Roman" panose="02020603050405020304" pitchFamily="18" charset="0"/>
                  <a:cs typeface="Times New Roman" panose="02020603050405020304" pitchFamily="18" charset="0"/>
                </a:rPr>
                <a:t> TCP / IP. </a:t>
              </a:r>
              <a:endParaRPr sz="1200" dirty="0">
                <a:latin typeface="Times New Roman" panose="02020603050405020304" pitchFamily="18" charset="0"/>
                <a:cs typeface="Times New Roman" panose="02020603050405020304" pitchFamily="18" charset="0"/>
              </a:endParaRPr>
            </a:p>
          </p:txBody>
        </p:sp>
        <p:sp>
          <p:nvSpPr>
            <p:cNvPr id="5" name="object 5"/>
            <p:cNvSpPr txBox="1"/>
            <p:nvPr/>
          </p:nvSpPr>
          <p:spPr>
            <a:xfrm>
              <a:off x="508927" y="4156670"/>
              <a:ext cx="3438525" cy="197490"/>
            </a:xfrm>
            <a:prstGeom prst="rect">
              <a:avLst/>
            </a:prstGeom>
          </p:spPr>
          <p:txBody>
            <a:bodyPr vert="horz" wrap="square" lIns="0" tIns="12700" rIns="0" bIns="0" rtlCol="0">
              <a:spAutoFit/>
            </a:bodyPr>
            <a:lstStyle/>
            <a:p>
              <a:pPr marL="184785" indent="-172085">
                <a:lnSpc>
                  <a:spcPct val="100000"/>
                </a:lnSpc>
                <a:spcBef>
                  <a:spcPts val="100"/>
                </a:spcBef>
                <a:buFont typeface="Wingdings"/>
                <a:buChar char=""/>
                <a:tabLst>
                  <a:tab pos="185420" algn="l"/>
                </a:tabLst>
              </a:pPr>
              <a:r>
                <a:rPr lang="en-US" sz="1200" spc="15" dirty="0">
                  <a:latin typeface="Times New Roman" panose="02020603050405020304" pitchFamily="18" charset="0"/>
                  <a:cs typeface="Times New Roman" panose="02020603050405020304" pitchFamily="18" charset="0"/>
                </a:rPr>
                <a:t>Mini hub VS20 </a:t>
              </a:r>
              <a:r>
                <a:rPr lang="en-US" sz="1200" spc="15" dirty="0" err="1">
                  <a:latin typeface="Times New Roman" panose="02020603050405020304" pitchFamily="18" charset="0"/>
                  <a:cs typeface="Times New Roman" panose="02020603050405020304" pitchFamily="18" charset="0"/>
                </a:rPr>
                <a:t>kết</a:t>
              </a:r>
              <a:r>
                <a:rPr lang="en-US" sz="1200" spc="15" dirty="0">
                  <a:latin typeface="Times New Roman" panose="02020603050405020304" pitchFamily="18" charset="0"/>
                  <a:cs typeface="Times New Roman" panose="02020603050405020304" pitchFamily="18" charset="0"/>
                </a:rPr>
                <a:t> </a:t>
              </a:r>
              <a:r>
                <a:rPr lang="en-US" sz="1200" spc="15" dirty="0" err="1">
                  <a:latin typeface="Times New Roman" panose="02020603050405020304" pitchFamily="18" charset="0"/>
                  <a:cs typeface="Times New Roman" panose="02020603050405020304" pitchFamily="18" charset="0"/>
                </a:rPr>
                <a:t>nối</a:t>
              </a:r>
              <a:r>
                <a:rPr lang="en-US" sz="1200" spc="15" dirty="0">
                  <a:latin typeface="Times New Roman" panose="02020603050405020304" pitchFamily="18" charset="0"/>
                  <a:cs typeface="Times New Roman" panose="02020603050405020304" pitchFamily="18" charset="0"/>
                </a:rPr>
                <a:t> </a:t>
              </a:r>
              <a:r>
                <a:rPr lang="en-US" sz="1200" spc="15" dirty="0" err="1">
                  <a:latin typeface="Times New Roman" panose="02020603050405020304" pitchFamily="18" charset="0"/>
                  <a:cs typeface="Times New Roman" panose="02020603050405020304" pitchFamily="18" charset="0"/>
                </a:rPr>
                <a:t>khoảng</a:t>
              </a:r>
              <a:r>
                <a:rPr lang="en-US" sz="1200" spc="15" dirty="0">
                  <a:latin typeface="Times New Roman" panose="02020603050405020304" pitchFamily="18" charset="0"/>
                  <a:cs typeface="Times New Roman" panose="02020603050405020304" pitchFamily="18" charset="0"/>
                </a:rPr>
                <a:t> 100 </a:t>
              </a:r>
              <a:r>
                <a:rPr lang="en-US" sz="1200" spc="15" dirty="0" err="1">
                  <a:latin typeface="Times New Roman" panose="02020603050405020304" pitchFamily="18" charset="0"/>
                  <a:cs typeface="Times New Roman" panose="02020603050405020304" pitchFamily="18" charset="0"/>
                </a:rPr>
                <a:t>thiết</a:t>
              </a:r>
              <a:r>
                <a:rPr lang="en-US" sz="1200" spc="15" dirty="0">
                  <a:latin typeface="Times New Roman" panose="02020603050405020304" pitchFamily="18" charset="0"/>
                  <a:cs typeface="Times New Roman" panose="02020603050405020304" pitchFamily="18" charset="0"/>
                </a:rPr>
                <a:t> </a:t>
              </a:r>
              <a:r>
                <a:rPr lang="en-US" sz="1200" spc="15" dirty="0" err="1">
                  <a:latin typeface="Times New Roman" panose="02020603050405020304" pitchFamily="18" charset="0"/>
                  <a:cs typeface="Times New Roman" panose="02020603050405020304" pitchFamily="18" charset="0"/>
                </a:rPr>
                <a:t>bị</a:t>
              </a:r>
              <a:r>
                <a:rPr lang="en-US" sz="1200" spc="15" dirty="0">
                  <a:latin typeface="Times New Roman" panose="02020603050405020304" pitchFamily="18" charset="0"/>
                  <a:cs typeface="Times New Roman" panose="02020603050405020304" pitchFamily="18" charset="0"/>
                </a:rPr>
                <a:t>.</a:t>
              </a:r>
            </a:p>
          </p:txBody>
        </p:sp>
        <p:sp>
          <p:nvSpPr>
            <p:cNvPr id="10" name="object 10"/>
            <p:cNvSpPr txBox="1"/>
            <p:nvPr/>
          </p:nvSpPr>
          <p:spPr>
            <a:xfrm>
              <a:off x="1519607" y="2762780"/>
              <a:ext cx="1099820" cy="197490"/>
            </a:xfrm>
            <a:prstGeom prst="rect">
              <a:avLst/>
            </a:prstGeom>
          </p:spPr>
          <p:txBody>
            <a:bodyPr vert="horz" wrap="square" lIns="0" tIns="12700" rIns="0" bIns="0" rtlCol="0">
              <a:spAutoFit/>
            </a:bodyPr>
            <a:lstStyle/>
            <a:p>
              <a:pPr marL="12700">
                <a:lnSpc>
                  <a:spcPct val="100000"/>
                </a:lnSpc>
                <a:spcBef>
                  <a:spcPts val="100"/>
                </a:spcBef>
              </a:pPr>
              <a:r>
                <a:rPr sz="1200" b="1" spc="125" dirty="0">
                  <a:latin typeface="Times New Roman" panose="02020603050405020304" pitchFamily="18" charset="0"/>
                  <a:cs typeface="Times New Roman" panose="02020603050405020304" pitchFamily="18" charset="0"/>
                </a:rPr>
                <a:t>Mini</a:t>
              </a:r>
              <a:r>
                <a:rPr sz="1200" b="1" spc="80" dirty="0">
                  <a:latin typeface="Times New Roman" panose="02020603050405020304" pitchFamily="18" charset="0"/>
                  <a:cs typeface="Times New Roman" panose="02020603050405020304" pitchFamily="18" charset="0"/>
                </a:rPr>
                <a:t> </a:t>
              </a:r>
              <a:r>
                <a:rPr sz="1200" b="1" spc="100" dirty="0">
                  <a:latin typeface="Times New Roman" panose="02020603050405020304" pitchFamily="18" charset="0"/>
                  <a:cs typeface="Times New Roman" panose="02020603050405020304" pitchFamily="18" charset="0"/>
                </a:rPr>
                <a:t>Hub</a:t>
              </a:r>
              <a:endParaRPr sz="1200" b="1" dirty="0">
                <a:latin typeface="Times New Roman" panose="02020603050405020304" pitchFamily="18" charset="0"/>
                <a:cs typeface="Times New Roman" panose="02020603050405020304" pitchFamily="18" charset="0"/>
              </a:endParaRPr>
            </a:p>
          </p:txBody>
        </p:sp>
      </p:grpSp>
      <p:pic>
        <p:nvPicPr>
          <p:cNvPr id="12" name="Hình ảnh 30" descr="Red Dot Design Award: MixPad S">
            <a:extLst>
              <a:ext uri="{FF2B5EF4-FFF2-40B4-BE49-F238E27FC236}">
                <a16:creationId xmlns:a16="http://schemas.microsoft.com/office/drawing/2014/main" id="{00000000-0008-0000-0000-00001F0000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285750"/>
            <a:ext cx="1661452" cy="2307297"/>
          </a:xfrm>
          <a:prstGeom prst="rect">
            <a:avLst/>
          </a:prstGeom>
          <a:noFill/>
          <a:extLst>
            <a:ext uri="{909E8E84-426E-40DD-AFC4-6F175D3DCCD1}">
              <a14:hiddenFill xmlns:a14="http://schemas.microsoft.com/office/drawing/2010/main">
                <a:solidFill>
                  <a:srgbClr val="FFFFFF"/>
                </a:solidFill>
              </a14:hiddenFill>
            </a:ext>
          </a:extLst>
        </p:spPr>
      </p:pic>
      <p:sp>
        <p:nvSpPr>
          <p:cNvPr id="13" name="object 3"/>
          <p:cNvSpPr txBox="1"/>
          <p:nvPr/>
        </p:nvSpPr>
        <p:spPr>
          <a:xfrm>
            <a:off x="6812426" y="2762780"/>
            <a:ext cx="2209800" cy="2121093"/>
          </a:xfrm>
          <a:prstGeom prst="rect">
            <a:avLst/>
          </a:prstGeom>
        </p:spPr>
        <p:txBody>
          <a:bodyPr vert="horz" wrap="square" lIns="0" tIns="12700" rIns="0" bIns="0" rtlCol="0">
            <a:spAutoFit/>
          </a:bodyPr>
          <a:lstStyle/>
          <a:p>
            <a:pPr marL="298450" indent="-285750" algn="ctr">
              <a:lnSpc>
                <a:spcPct val="100000"/>
              </a:lnSpc>
              <a:spcBef>
                <a:spcPts val="100"/>
              </a:spcBef>
              <a:buFont typeface="Wingdings" panose="05000000000000000000" pitchFamily="2" charset="2"/>
              <a:buChar char="Ø"/>
              <a:tabLst>
                <a:tab pos="185420" algn="l"/>
              </a:tabLst>
            </a:pPr>
            <a:r>
              <a:rPr lang="en-US" sz="1200" b="1" dirty="0">
                <a:latin typeface="Times New Roman" panose="02020603050405020304" pitchFamily="18" charset="0"/>
                <a:cs typeface="Times New Roman" panose="02020603050405020304" pitchFamily="18" charset="0"/>
              </a:rPr>
              <a:t>MIXPAD S</a:t>
            </a:r>
          </a:p>
          <a:p>
            <a:pPr marL="184785" indent="-172085">
              <a:lnSpc>
                <a:spcPct val="100000"/>
              </a:lnSpc>
              <a:spcBef>
                <a:spcPts val="100"/>
              </a:spcBef>
              <a:buFont typeface="Wingdings" panose="05000000000000000000" pitchFamily="2" charset="2"/>
              <a:buChar char="Ø"/>
              <a:tabLst>
                <a:tab pos="185420" algn="l"/>
              </a:tabLst>
            </a:pP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Mixpad</a:t>
            </a:r>
            <a:r>
              <a:rPr lang="en-US" sz="1200" dirty="0">
                <a:latin typeface="Times New Roman" panose="02020603050405020304" pitchFamily="18" charset="0"/>
                <a:cs typeface="Times New Roman" panose="02020603050405020304" pitchFamily="18" charset="0"/>
              </a:rPr>
              <a:t> Mini</a:t>
            </a:r>
          </a:p>
          <a:p>
            <a:pPr marL="184785" indent="-172085">
              <a:lnSpc>
                <a:spcPct val="100000"/>
              </a:lnSpc>
              <a:spcBef>
                <a:spcPts val="100"/>
              </a:spcBef>
              <a:buFont typeface="Wingdings" panose="05000000000000000000" pitchFamily="2" charset="2"/>
              <a:buChar char="Ø"/>
              <a:tabLst>
                <a:tab pos="185420" algn="l"/>
              </a:tabLst>
            </a:pPr>
            <a:r>
              <a:rPr lang="en-US" sz="1200" dirty="0" err="1">
                <a:latin typeface="Times New Roman" panose="02020603050405020304" pitchFamily="18" charset="0"/>
                <a:cs typeface="Times New Roman" panose="02020603050405020304" pitchFamily="18" charset="0"/>
              </a:rPr>
              <a:t>Giao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Zigbee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Wifi</a:t>
            </a:r>
            <a:r>
              <a:rPr lang="en-US" sz="1200" dirty="0">
                <a:latin typeface="Times New Roman" panose="02020603050405020304" pitchFamily="18" charset="0"/>
                <a:cs typeface="Times New Roman" panose="02020603050405020304" pitchFamily="18" charset="0"/>
              </a:rPr>
              <a:t>, Bluetooth</a:t>
            </a:r>
          </a:p>
          <a:p>
            <a:pPr marL="184785" indent="-172085">
              <a:lnSpc>
                <a:spcPct val="100000"/>
              </a:lnSpc>
              <a:spcBef>
                <a:spcPts val="100"/>
              </a:spcBef>
              <a:buFont typeface="Wingdings" panose="05000000000000000000" pitchFamily="2" charset="2"/>
              <a:buChar char="Ø"/>
              <a:tabLst>
                <a:tab pos="185420" algn="l"/>
              </a:tabLst>
            </a:pPr>
            <a:r>
              <a:rPr lang="en-US" sz="1200" dirty="0" err="1">
                <a:latin typeface="Times New Roman" panose="02020603050405020304" pitchFamily="18" charset="0"/>
                <a:cs typeface="Times New Roman" panose="02020603050405020304" pitchFamily="18" charset="0"/>
              </a:rPr>
              <a:t>Quản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250 </a:t>
            </a:r>
            <a:r>
              <a:rPr lang="en-US" sz="1200" dirty="0" err="1">
                <a:latin typeface="Times New Roman" panose="02020603050405020304" pitchFamily="18" charset="0"/>
                <a:cs typeface="Times New Roman" panose="02020603050405020304" pitchFamily="18" charset="0"/>
              </a:rPr>
              <a:t>thiết</a:t>
            </a:r>
            <a:r>
              <a:rPr lang="en-US" sz="1200" dirty="0">
                <a:latin typeface="Times New Roman" panose="02020603050405020304" pitchFamily="18" charset="0"/>
                <a:cs typeface="Times New Roman" panose="02020603050405020304" pitchFamily="18" charset="0"/>
              </a:rPr>
              <a:t> bi</a:t>
            </a:r>
          </a:p>
          <a:p>
            <a:pPr marL="184785" indent="-172085">
              <a:lnSpc>
                <a:spcPct val="100000"/>
              </a:lnSpc>
              <a:spcBef>
                <a:spcPts val="100"/>
              </a:spcBef>
              <a:buFont typeface="Wingdings" panose="05000000000000000000" pitchFamily="2" charset="2"/>
              <a:buChar char="Ø"/>
              <a:tabLst>
                <a:tab pos="185420" algn="l"/>
              </a:tabLst>
            </a:pP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Hợp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nhôm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nhựa</a:t>
            </a:r>
            <a:r>
              <a:rPr lang="en-US" sz="1200" dirty="0">
                <a:latin typeface="Times New Roman" panose="02020603050405020304" pitchFamily="18" charset="0"/>
                <a:cs typeface="Times New Roman" panose="02020603050405020304" pitchFamily="18" charset="0"/>
              </a:rPr>
              <a:t> ABS</a:t>
            </a:r>
          </a:p>
          <a:p>
            <a:pPr marL="184150" indent="-171450">
              <a:lnSpc>
                <a:spcPct val="100000"/>
              </a:lnSpc>
              <a:spcBef>
                <a:spcPts val="100"/>
              </a:spcBef>
              <a:buFont typeface="Wingdings" panose="05000000000000000000" pitchFamily="2" charset="2"/>
              <a:buChar char="Ø"/>
              <a:tabLst>
                <a:tab pos="185420" algn="l"/>
              </a:tabLst>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ứng</a:t>
            </a:r>
            <a:r>
              <a:rPr lang="en-US" sz="1200" dirty="0">
                <a:latin typeface="Times New Roman" panose="02020603050405020304" pitchFamily="18" charset="0"/>
                <a:cs typeface="Times New Roman" panose="02020603050405020304" pitchFamily="18" charset="0"/>
              </a:rPr>
              <a:t>: 4 inch</a:t>
            </a:r>
          </a:p>
          <a:p>
            <a:pPr marL="184150" indent="-171450">
              <a:lnSpc>
                <a:spcPct val="100000"/>
              </a:lnSpc>
              <a:spcBef>
                <a:spcPts val="100"/>
              </a:spcBef>
              <a:buFont typeface="Wingdings" panose="05000000000000000000" pitchFamily="2" charset="2"/>
              <a:buChar char="Ø"/>
              <a:tabLst>
                <a:tab pos="185420" algn="l"/>
              </a:tabLst>
            </a:pPr>
            <a:r>
              <a:rPr lang="en-US" sz="1200" dirty="0" err="1">
                <a:latin typeface="Times New Roman" panose="02020603050405020304" pitchFamily="18" charset="0"/>
                <a:cs typeface="Times New Roman" panose="02020603050405020304" pitchFamily="18" charset="0"/>
              </a:rPr>
              <a:t>Hỗ</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trợ</a:t>
            </a:r>
            <a:r>
              <a:rPr lang="en-US" sz="1200" dirty="0">
                <a:latin typeface="Times New Roman" panose="02020603050405020304" pitchFamily="18" charset="0"/>
                <a:cs typeface="Times New Roman" panose="02020603050405020304" pitchFamily="18" charset="0"/>
              </a:rPr>
              <a:t> 2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tải</a:t>
            </a:r>
            <a:r>
              <a:rPr lang="en-US" sz="1200" dirty="0">
                <a:latin typeface="Times New Roman" panose="02020603050405020304" pitchFamily="18" charset="0"/>
                <a:cs typeface="Times New Roman" panose="02020603050405020304" pitchFamily="18" charset="0"/>
              </a:rPr>
              <a:t>: 200W/1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tải</a:t>
            </a:r>
            <a:endParaRPr sz="1200" dirty="0">
              <a:latin typeface="Times New Roman" panose="02020603050405020304" pitchFamily="18" charset="0"/>
              <a:cs typeface="Times New Roman" panose="02020603050405020304" pitchFamily="18" charset="0"/>
            </a:endParaRPr>
          </a:p>
        </p:txBody>
      </p:sp>
      <p:sp>
        <p:nvSpPr>
          <p:cNvPr id="14" name="Rectangle 13"/>
          <p:cNvSpPr/>
          <p:nvPr/>
        </p:nvSpPr>
        <p:spPr>
          <a:xfrm>
            <a:off x="3840626" y="2762780"/>
            <a:ext cx="2590800" cy="2123658"/>
          </a:xfrm>
          <a:prstGeom prst="rect">
            <a:avLst/>
          </a:prstGeom>
        </p:spPr>
        <p:txBody>
          <a:bodyPr wrap="square">
            <a:spAutoFit/>
          </a:bodyPr>
          <a:lstStyle/>
          <a:p>
            <a:pPr algn="ctr"/>
            <a:r>
              <a:rPr lang="en-US" sz="1200" b="1" dirty="0">
                <a:latin typeface="Times New Roman" panose="02020603050405020304" pitchFamily="18" charset="0"/>
                <a:cs typeface="Times New Roman" panose="02020603050405020304" pitchFamily="18" charset="0"/>
              </a:rPr>
              <a:t>MIXPAD MINI</a:t>
            </a:r>
          </a:p>
          <a:p>
            <a:pPr marL="171450" indent="-171450">
              <a:buFont typeface="Wingdings" panose="05000000000000000000" pitchFamily="2" charset="2"/>
              <a:buChar char="Ø"/>
            </a:pP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Mixpad</a:t>
            </a:r>
            <a:r>
              <a:rPr lang="en-US" sz="1200" dirty="0">
                <a:latin typeface="Times New Roman" panose="02020603050405020304" pitchFamily="18" charset="0"/>
                <a:cs typeface="Times New Roman" panose="02020603050405020304" pitchFamily="18" charset="0"/>
              </a:rPr>
              <a:t> Mini</a:t>
            </a:r>
          </a:p>
          <a:p>
            <a:pPr marL="171450" indent="-171450">
              <a:buFont typeface="Wingdings" panose="05000000000000000000" pitchFamily="2" charset="2"/>
              <a:buChar char="Ø"/>
            </a:pPr>
            <a:r>
              <a:rPr lang="en-US" sz="1200" dirty="0" err="1">
                <a:latin typeface="Times New Roman" panose="02020603050405020304" pitchFamily="18" charset="0"/>
                <a:cs typeface="Times New Roman" panose="02020603050405020304" pitchFamily="18" charset="0"/>
              </a:rPr>
              <a:t>Giao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Zigbee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Wifi</a:t>
            </a:r>
            <a:r>
              <a:rPr lang="en-US" sz="1200" dirty="0">
                <a:latin typeface="Times New Roman" panose="02020603050405020304" pitchFamily="18" charset="0"/>
                <a:cs typeface="Times New Roman" panose="02020603050405020304" pitchFamily="18" charset="0"/>
              </a:rPr>
              <a:t>, Bluetooth</a:t>
            </a:r>
          </a:p>
          <a:p>
            <a:pPr marL="171450" indent="-171450">
              <a:buFont typeface="Wingdings" panose="05000000000000000000" pitchFamily="2" charset="2"/>
              <a:buChar char="Ø"/>
            </a:pPr>
            <a:r>
              <a:rPr lang="en-US" sz="1200" dirty="0" err="1">
                <a:latin typeface="Times New Roman" panose="02020603050405020304" pitchFamily="18" charset="0"/>
                <a:cs typeface="Times New Roman" panose="02020603050405020304" pitchFamily="18" charset="0"/>
              </a:rPr>
              <a:t>Quản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250 </a:t>
            </a:r>
            <a:r>
              <a:rPr lang="en-US" sz="1200" dirty="0" err="1">
                <a:latin typeface="Times New Roman" panose="02020603050405020304" pitchFamily="18" charset="0"/>
                <a:cs typeface="Times New Roman" panose="02020603050405020304" pitchFamily="18" charset="0"/>
              </a:rPr>
              <a:t>thiết</a:t>
            </a:r>
            <a:r>
              <a:rPr lang="en-US" sz="1200" dirty="0">
                <a:latin typeface="Times New Roman" panose="02020603050405020304" pitchFamily="18" charset="0"/>
                <a:cs typeface="Times New Roman" panose="02020603050405020304" pitchFamily="18" charset="0"/>
              </a:rPr>
              <a:t> bi</a:t>
            </a:r>
          </a:p>
          <a:p>
            <a:pPr marL="171450" indent="-171450">
              <a:buFont typeface="Wingdings" panose="05000000000000000000" pitchFamily="2" charset="2"/>
              <a:buChar char="Ø"/>
            </a:pP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Hợp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nhôm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nhựa</a:t>
            </a:r>
            <a:r>
              <a:rPr lang="en-US" sz="1200" dirty="0">
                <a:latin typeface="Times New Roman" panose="02020603050405020304" pitchFamily="18" charset="0"/>
                <a:cs typeface="Times New Roman" panose="02020603050405020304" pitchFamily="18" charset="0"/>
              </a:rPr>
              <a:t> ABS</a:t>
            </a:r>
          </a:p>
          <a:p>
            <a:pPr marL="171450" indent="-171450">
              <a:buFont typeface="Wingdings" panose="05000000000000000000" pitchFamily="2" charset="2"/>
              <a:buChar char="Ø"/>
            </a:pPr>
            <a:r>
              <a:rPr lang="en-US" sz="1200" dirty="0" err="1">
                <a:latin typeface="Times New Roman" panose="02020603050405020304" pitchFamily="18" charset="0"/>
                <a:cs typeface="Times New Roman" panose="02020603050405020304" pitchFamily="18" charset="0"/>
              </a:rPr>
              <a:t>Màn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ứng</a:t>
            </a:r>
            <a:r>
              <a:rPr lang="en-US" sz="1200" dirty="0">
                <a:latin typeface="Times New Roman" panose="02020603050405020304" pitchFamily="18" charset="0"/>
                <a:cs typeface="Times New Roman" panose="02020603050405020304" pitchFamily="18" charset="0"/>
              </a:rPr>
              <a:t>: 4 inch</a:t>
            </a:r>
          </a:p>
          <a:p>
            <a:pPr marL="171450" indent="-171450">
              <a:buFont typeface="Wingdings" panose="05000000000000000000" pitchFamily="2" charset="2"/>
              <a:buChar char="Ø"/>
            </a:pPr>
            <a:r>
              <a:rPr lang="en-US" sz="1200" dirty="0" err="1">
                <a:latin typeface="Times New Roman" panose="02020603050405020304" pitchFamily="18" charset="0"/>
                <a:cs typeface="Times New Roman" panose="02020603050405020304" pitchFamily="18" charset="0"/>
              </a:rPr>
              <a:t>Hỗ</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trợ</a:t>
            </a:r>
            <a:r>
              <a:rPr lang="en-US" sz="1200" dirty="0">
                <a:latin typeface="Times New Roman" panose="02020603050405020304" pitchFamily="18" charset="0"/>
                <a:cs typeface="Times New Roman" panose="02020603050405020304" pitchFamily="18" charset="0"/>
              </a:rPr>
              <a:t> 2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tải</a:t>
            </a:r>
            <a:r>
              <a:rPr lang="en-US" sz="1200" dirty="0">
                <a:latin typeface="Times New Roman" panose="02020603050405020304" pitchFamily="18" charset="0"/>
                <a:cs typeface="Times New Roman" panose="02020603050405020304" pitchFamily="18" charset="0"/>
              </a:rPr>
              <a:t>: 200W/1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tải</a:t>
            </a:r>
            <a:endParaRPr lang="en-US" sz="12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4464235" y="669519"/>
            <a:ext cx="1587129" cy="1508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 y="0"/>
            <a:ext cx="9144000" cy="5143500"/>
          </a:xfrm>
          <a:prstGeom prst="rect">
            <a:avLst/>
          </a:prstGeom>
        </p:spPr>
      </p:pic>
    </p:spTree>
    <p:extLst>
      <p:ext uri="{BB962C8B-B14F-4D97-AF65-F5344CB8AC3E}">
        <p14:creationId xmlns:p14="http://schemas.microsoft.com/office/powerpoint/2010/main" val="41191236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4101</TotalTime>
  <Words>2581</Words>
  <Application>Microsoft Office PowerPoint</Application>
  <PresentationFormat>On-screen Show (16:9)</PresentationFormat>
  <Paragraphs>168</Paragraphs>
  <Slides>41</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Noto Sans CJK JP Regular</vt:lpstr>
      <vt:lpstr>PingFang SC</vt:lpstr>
      <vt:lpstr>Symbol</vt:lpstr>
      <vt:lpstr>Times New Roman</vt:lpstr>
      <vt:lpstr>Wingdings</vt:lpstr>
      <vt:lpstr>Office Theme</vt:lpstr>
      <vt:lpstr>PowerPoint Presentation</vt:lpstr>
      <vt:lpstr>PowerPoint Presentation</vt:lpstr>
      <vt:lpstr>Orvibo Smart Home được nghiên cứu và phát triển bởi Công ty TNHH Công Nghệ Shenzhen Orvibo – một trong những nhà sản xuất thiết bị Smart home thuộc Top 5 thế giới.  Là một trong những công ty được đánh giá cao trong lĩnh vực sản xuất các thiết bị và giải pháp về nhà thông minh được ưa chuộng nhất hiện nay, các sản phẩm thương hiệu Orvibo Smart Home đều đáp ứng được những yêu cầu khắt khe của thị trường khó tính như Mỹ và Châu Âu về chất lượng cũng như mẫu mã.</vt:lpstr>
      <vt:lpstr>ORVIBO tự hào là đối tác OEM / ODM tốt nhất cho các sản phẩm nhà thông minh  ORVIBO cung cấp dịch vụ chuyên nghiệp và hiệu quả cho khách hàng OEM / ODM trên toàn thế giới.</vt:lpstr>
      <vt:lpstr>ORVIBO HOME</vt:lpstr>
      <vt:lpstr>ZigBee</vt:lpstr>
      <vt:lpstr>Giới thiệu về sản phẩm</vt:lpstr>
      <vt:lpstr>I.Bộ điều khiển trung tâm</vt:lpstr>
      <vt:lpstr>PowerPoint Presentation</vt:lpstr>
      <vt:lpstr>PowerPoint Presentation</vt:lpstr>
      <vt:lpstr>THÔNG SỐ :  Giao thức không dây : Zigbee HA, tần số 2.4GHz Công suất : 600W  ( 3 nút 200W/1 đầu tải) Khoảng cách không dây : 100m (không vật cản) Chất liệu: Mặt nhôm</vt:lpstr>
      <vt:lpstr>PowerPoint Presentation</vt:lpstr>
      <vt:lpstr>PowerPoint Presentation</vt:lpstr>
      <vt:lpstr>R20W2Z</vt:lpstr>
      <vt:lpstr>PowerPoint Presentation</vt:lpstr>
      <vt:lpstr>CÔNG TẮC CẢM ỨNG THÔNG MINH Touch Classic Smart Switch </vt:lpstr>
      <vt:lpstr>III. Thiết bị điều khiển</vt:lpstr>
      <vt:lpstr>RGB Relay</vt:lpstr>
      <vt:lpstr>Bộ điều khiển từ xa</vt:lpstr>
      <vt:lpstr>*Security Kit</vt:lpstr>
      <vt:lpstr>IV.Các loại cảm biến</vt:lpstr>
      <vt:lpstr>PowerPoint Presentation</vt:lpstr>
      <vt:lpstr>Động cơ rèm SMART CURTAN MOTOR THÔNG SỐ  Giao thức : Zigbee HA, tần số 2.4GHz, RF 433,92 MHz  Nguồn cấp : AC 100 - 240V  Khoảng cách không dây : 100m (không vật cản)  Kích thước : 293 x 78 x 45 mm  Động cơ : 1Nm 80rpm  Kích thước vải rèm (chiều dài) : 4m (50kg), 6m (40kg), 8m (30kg)</vt:lpstr>
      <vt:lpstr>Nguồn cấp : 220V  Giao thức : WiFi Hạ xuống : 1200mm  Khả năng chịu tải lớn 40 kg  Công nghệ luân chuyển không khí lạnh và ấm, sấy khô ba chiều chất lượng cao  Tính năng : Quạt sấy, đèn khử khuẩn, chiếu sáng  Tự động dừng khi gặp vật cản hoặc quá tải  Điều khiển : Remote, App</vt:lpstr>
      <vt:lpstr>C1</vt:lpstr>
      <vt:lpstr>SMART LOCK C1 Khóa cửa thông minh C1 * Giao thức không dây: Wifi 802.11 b/g/n, 2.4GHz * Nguồn cấp: 04xPin AA * Kích thước:352mm * 70mm * 67mm * Chất liệu: Hợp kim nhôm, ABS, kính cường lực * Khóa cửa hỗ trợ quản lý 25 nguời dùng * Thông báo khi có người mở cửa * Kết nối wifi * Cảnh báo: pin yếu, có nguời dò vân tay, mật khẩu, thẻ từ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cảm ơn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ou;Jackhood</dc:creator>
  <cp:lastModifiedBy>Nhat Le</cp:lastModifiedBy>
  <cp:revision>158</cp:revision>
  <dcterms:created xsi:type="dcterms:W3CDTF">2019-12-02T02:55:29Z</dcterms:created>
  <dcterms:modified xsi:type="dcterms:W3CDTF">2021-05-03T04:41:24Z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2019-06-13T00:00:00Z</vt:filetime>
  </property>
  <property fmtid="{D5CDD505-2E9C-101B-9397-08002B2CF9AE}" pid="3" name="Creator">
    <vt:lpwstr>Microsoft® PowerPoint® 2013</vt:lpwstr>
  </property>
  <property fmtid="{D5CDD505-2E9C-101B-9397-08002B2CF9AE}" pid="4" name="LastSaved">
    <vt:filetime>2019-12-02T00:00:00Z</vt:filetime>
  </property>
</Properties>
</file>